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1">
  <p:sldMasterIdLst>
    <p:sldMasterId id="2147483648" r:id="rId1"/>
  </p:sldMasterIdLst>
  <p:handoutMasterIdLst>
    <p:handoutMasterId r:id="rId27"/>
  </p:handoutMasterIdLst>
  <p:sldIdLst>
    <p:sldId id="256" r:id="rId2"/>
    <p:sldId id="258" r:id="rId3"/>
    <p:sldId id="948" r:id="rId4"/>
    <p:sldId id="949" r:id="rId5"/>
    <p:sldId id="959" r:id="rId6"/>
    <p:sldId id="960" r:id="rId7"/>
    <p:sldId id="962" r:id="rId8"/>
    <p:sldId id="963" r:id="rId9"/>
    <p:sldId id="965" r:id="rId10"/>
    <p:sldId id="1010" r:id="rId11"/>
    <p:sldId id="985" r:id="rId12"/>
    <p:sldId id="968" r:id="rId13"/>
    <p:sldId id="986" r:id="rId14"/>
    <p:sldId id="1032" r:id="rId15"/>
    <p:sldId id="1033" r:id="rId16"/>
    <p:sldId id="1034" r:id="rId17"/>
    <p:sldId id="989" r:id="rId18"/>
    <p:sldId id="1011" r:id="rId19"/>
    <p:sldId id="1035" r:id="rId20"/>
    <p:sldId id="1036" r:id="rId21"/>
    <p:sldId id="1037" r:id="rId22"/>
    <p:sldId id="1038" r:id="rId23"/>
    <p:sldId id="1039" r:id="rId24"/>
    <p:sldId id="1040" r:id="rId25"/>
    <p:sldId id="954"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Ellen Harper" initials="MEH" lastIdx="1" clrIdx="0">
    <p:extLst>
      <p:ext uri="{19B8F6BF-5375-455C-9EA6-DF929625EA0E}">
        <p15:presenceInfo xmlns:p15="http://schemas.microsoft.com/office/powerpoint/2012/main" userId="a31999adc41850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7BB"/>
    <a:srgbClr val="0871A8"/>
    <a:srgbClr val="FFCC00"/>
    <a:srgbClr val="142D6A"/>
    <a:srgbClr val="1C3F93"/>
    <a:srgbClr val="EF3E43"/>
    <a:srgbClr val="6A737B"/>
    <a:srgbClr val="C62221"/>
    <a:srgbClr val="F7DD28"/>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p:cViewPr varScale="1">
        <p:scale>
          <a:sx n="98" d="100"/>
          <a:sy n="98" d="100"/>
        </p:scale>
        <p:origin x="994" y="103"/>
      </p:cViewPr>
      <p:guideLst>
        <p:guide orient="horz" pos="2160"/>
        <p:guide pos="2880"/>
      </p:guideLst>
    </p:cSldViewPr>
  </p:slideViewPr>
  <p:notesTextViewPr>
    <p:cViewPr>
      <p:scale>
        <a:sx n="1" d="1"/>
        <a:sy n="1" d="1"/>
      </p:scale>
      <p:origin x="0" y="0"/>
    </p:cViewPr>
  </p:notesTextViewPr>
  <p:sorterViewPr>
    <p:cViewPr varScale="1">
      <p:scale>
        <a:sx n="1" d="1"/>
        <a:sy n="1" d="1"/>
      </p:scale>
      <p:origin x="0" y="-3235"/>
    </p:cViewPr>
  </p:sorterViewPr>
  <p:notesViewPr>
    <p:cSldViewPr>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42B2C53-1C95-4061-8DF4-9789D1F5886B}"/>
              </a:ext>
            </a:extLst>
          </p:cNvPr>
          <p:cNvSpPr>
            <a:spLocks noGrp="1"/>
          </p:cNvSpPr>
          <p:nvPr>
            <p:ph type="dt" sz="quarter" idx="1"/>
          </p:nvPr>
        </p:nvSpPr>
        <p:spPr>
          <a:xfrm>
            <a:off x="3884613" y="1"/>
            <a:ext cx="2971800" cy="466434"/>
          </a:xfrm>
          <a:prstGeom prst="rect">
            <a:avLst/>
          </a:prstGeom>
        </p:spPr>
        <p:txBody>
          <a:bodyPr vert="horz" lIns="91440" tIns="45720" rIns="91440" bIns="45720" rtlCol="0"/>
          <a:lstStyle>
            <a:lvl1pPr algn="r">
              <a:defRPr sz="1200"/>
            </a:lvl1pPr>
          </a:lstStyle>
          <a:p>
            <a:fld id="{3BB9D56E-5E2E-4C2D-87F3-4572E5E971EF}" type="datetimeFigureOut">
              <a:rPr lang="en-US" smtClean="0"/>
              <a:t>12/11/2023</a:t>
            </a:fld>
            <a:endParaRPr lang="en-US" dirty="0"/>
          </a:p>
        </p:txBody>
      </p:sp>
      <p:sp>
        <p:nvSpPr>
          <p:cNvPr id="5" name="Slide Number Placeholder 4">
            <a:extLst>
              <a:ext uri="{FF2B5EF4-FFF2-40B4-BE49-F238E27FC236}">
                <a16:creationId xmlns:a16="http://schemas.microsoft.com/office/drawing/2014/main" id="{CF221FD4-BE77-4A50-924A-0F3ED3210F5E}"/>
              </a:ext>
            </a:extLst>
          </p:cNvPr>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722757B-6D7E-4CDD-B866-53D09A902425}" type="slidenum">
              <a:rPr lang="en-US" smtClean="0"/>
              <a:t>‹#›</a:t>
            </a:fld>
            <a:endParaRPr lang="en-US" dirty="0"/>
          </a:p>
        </p:txBody>
      </p:sp>
    </p:spTree>
    <p:extLst>
      <p:ext uri="{BB962C8B-B14F-4D97-AF65-F5344CB8AC3E}">
        <p14:creationId xmlns:p14="http://schemas.microsoft.com/office/powerpoint/2010/main" val="38773730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8808" y="5932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228600" y="685800"/>
            <a:ext cx="8686800" cy="1752600"/>
          </a:xfrm>
        </p:spPr>
        <p:txBody>
          <a:bodyPr anchor="ctr" anchorCtr="0">
            <a:normAutofit/>
          </a:bodyPr>
          <a:lstStyle>
            <a:lvl1pPr algn="ctr">
              <a:defRPr sz="4200">
                <a:solidFill>
                  <a:schemeClr val="tx1"/>
                </a:solidFill>
              </a:defRPr>
            </a:lvl1pPr>
          </a:lstStyle>
          <a:p>
            <a:r>
              <a:rPr lang="en-US" dirty="0"/>
              <a:t>Click to edit Master title style</a:t>
            </a:r>
          </a:p>
        </p:txBody>
      </p:sp>
      <p:sp>
        <p:nvSpPr>
          <p:cNvPr id="3" name="Subtitle 2"/>
          <p:cNvSpPr>
            <a:spLocks noGrp="1"/>
          </p:cNvSpPr>
          <p:nvPr>
            <p:ph type="subTitle" idx="1" hasCustomPrompt="1"/>
          </p:nvPr>
        </p:nvSpPr>
        <p:spPr>
          <a:xfrm>
            <a:off x="571500" y="3352800"/>
            <a:ext cx="8001000" cy="1447800"/>
          </a:xfrm>
        </p:spPr>
        <p:txBody>
          <a:bodyPr>
            <a:noAutofit/>
          </a:bodyPr>
          <a:lstStyle>
            <a:lvl1pPr marL="0" indent="0" algn="ctr">
              <a:buNone/>
              <a:defRPr sz="2400" b="0">
                <a:solidFill>
                  <a:srgbClr val="B0B7BB"/>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Project Manager</a:t>
            </a:r>
          </a:p>
          <a:p>
            <a:r>
              <a:rPr lang="en-US" dirty="0"/>
              <a:t>Name, Associate Consultant</a:t>
            </a:r>
          </a:p>
          <a:p>
            <a:r>
              <a:rPr lang="en-US" dirty="0"/>
              <a:t>Name, Associate Consultant</a:t>
            </a:r>
          </a:p>
        </p:txBody>
      </p:sp>
      <p:sp>
        <p:nvSpPr>
          <p:cNvPr id="8" name="Rectangle 7"/>
          <p:cNvSpPr/>
          <p:nvPr userDrawn="1"/>
        </p:nvSpPr>
        <p:spPr>
          <a:xfrm>
            <a:off x="-8985" y="5650919"/>
            <a:ext cx="9161793" cy="1293509"/>
          </a:xfrm>
          <a:prstGeom prst="rect">
            <a:avLst/>
          </a:prstGeom>
          <a:solidFill>
            <a:srgbClr val="087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a:cxnSpLocks/>
          </p:cNvCxnSpPr>
          <p:nvPr userDrawn="1"/>
        </p:nvCxnSpPr>
        <p:spPr>
          <a:xfrm>
            <a:off x="8808" y="5670371"/>
            <a:ext cx="9135192" cy="16149"/>
          </a:xfrm>
          <a:prstGeom prst="line">
            <a:avLst/>
          </a:prstGeom>
          <a:ln w="57150">
            <a:solidFill>
              <a:srgbClr val="B0B7BB"/>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4669" y="-1891"/>
            <a:ext cx="9157478" cy="812774"/>
          </a:xfrm>
          <a:prstGeom prst="rect">
            <a:avLst/>
          </a:prstGeom>
          <a:solidFill>
            <a:srgbClr val="0871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a:cxnSpLocks/>
          </p:cNvCxnSpPr>
          <p:nvPr userDrawn="1"/>
        </p:nvCxnSpPr>
        <p:spPr>
          <a:xfrm>
            <a:off x="14559" y="824534"/>
            <a:ext cx="9138249" cy="0"/>
          </a:xfrm>
          <a:prstGeom prst="line">
            <a:avLst/>
          </a:prstGeom>
          <a:ln w="57150">
            <a:solidFill>
              <a:srgbClr val="B0B7BB"/>
            </a:solidFill>
          </a:ln>
        </p:spPr>
        <p:style>
          <a:lnRef idx="1">
            <a:schemeClr val="accent1"/>
          </a:lnRef>
          <a:fillRef idx="0">
            <a:schemeClr val="accent1"/>
          </a:fillRef>
          <a:effectRef idx="0">
            <a:schemeClr val="accent1"/>
          </a:effectRef>
          <a:fontRef idx="minor">
            <a:schemeClr val="tx1"/>
          </a:fontRef>
        </p:style>
      </p:cxnSp>
      <p:sp>
        <p:nvSpPr>
          <p:cNvPr id="15" name="Oval 14"/>
          <p:cNvSpPr/>
          <p:nvPr userDrawn="1"/>
        </p:nvSpPr>
        <p:spPr>
          <a:xfrm>
            <a:off x="3996094" y="5117180"/>
            <a:ext cx="1371600" cy="1013270"/>
          </a:xfrm>
          <a:prstGeom prst="ellipse">
            <a:avLst/>
          </a:prstGeom>
          <a:solidFill>
            <a:schemeClr val="bg1"/>
          </a:solidFill>
          <a:ln w="57150">
            <a:solidFill>
              <a:srgbClr val="B0B7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7793" y="4967824"/>
            <a:ext cx="9161793" cy="688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userDrawn="1"/>
        </p:nvSpPr>
        <p:spPr>
          <a:xfrm>
            <a:off x="4095750" y="5181600"/>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Placeholder 23"/>
          <p:cNvSpPr>
            <a:spLocks noGrp="1"/>
          </p:cNvSpPr>
          <p:nvPr>
            <p:ph type="body" sz="quarter" idx="10"/>
          </p:nvPr>
        </p:nvSpPr>
        <p:spPr>
          <a:xfrm>
            <a:off x="3352800" y="2895599"/>
            <a:ext cx="2438400" cy="381001"/>
          </a:xfrm>
        </p:spPr>
        <p:txBody>
          <a:bodyPr>
            <a:normAutofit/>
          </a:bodyPr>
          <a:lstStyle>
            <a:lvl1pPr marL="0" indent="0" algn="ctr" defTabSz="914400" rtl="0" eaLnBrk="1" latinLnBrk="0" hangingPunct="1">
              <a:spcBef>
                <a:spcPts val="0"/>
              </a:spcBef>
              <a:buClr>
                <a:srgbClr val="C62221"/>
              </a:buClr>
              <a:buFont typeface="Arial" panose="020B0604020202020204" pitchFamily="34" charset="0"/>
              <a:buNone/>
              <a:defRPr lang="en-US" sz="2000" b="0" i="1" kern="1200" dirty="0">
                <a:solidFill>
                  <a:srgbClr val="0871A8"/>
                </a:solidFill>
                <a:latin typeface="Cambria" panose="02040503050406030204" pitchFamily="18" charset="0"/>
                <a:ea typeface="+mn-ea"/>
                <a:cs typeface="+mn-cs"/>
              </a:defRPr>
            </a:lvl1pPr>
          </a:lstStyle>
          <a:p>
            <a:pPr lvl="0"/>
            <a:endParaRPr lang="en-US" dirty="0"/>
          </a:p>
        </p:txBody>
      </p:sp>
      <p:pic>
        <p:nvPicPr>
          <p:cNvPr id="6" name="Picture 5" descr="A picture containing fan, device&#10;&#10;Description automatically generated">
            <a:extLst>
              <a:ext uri="{FF2B5EF4-FFF2-40B4-BE49-F238E27FC236}">
                <a16:creationId xmlns:a16="http://schemas.microsoft.com/office/drawing/2014/main" id="{8F917315-7080-E503-E13B-07B078D9E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19894" y="4572339"/>
            <a:ext cx="1524000" cy="1524000"/>
          </a:xfrm>
          <a:prstGeom prst="rect">
            <a:avLst/>
          </a:prstGeom>
        </p:spPr>
      </p:pic>
      <p:pic>
        <p:nvPicPr>
          <p:cNvPr id="19" name="Picture 18" descr="Text&#10;&#10;Description automatically generated">
            <a:extLst>
              <a:ext uri="{FF2B5EF4-FFF2-40B4-BE49-F238E27FC236}">
                <a16:creationId xmlns:a16="http://schemas.microsoft.com/office/drawing/2014/main" id="{62908981-CCEC-DE53-1E19-E6FDE2975A7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27917" t="-2487" r="-6250" b="2487"/>
          <a:stretch/>
        </p:blipFill>
        <p:spPr>
          <a:xfrm>
            <a:off x="3125188" y="-121489"/>
            <a:ext cx="2893623" cy="997789"/>
          </a:xfrm>
          <a:prstGeom prst="rect">
            <a:avLst/>
          </a:prstGeom>
        </p:spPr>
      </p:pic>
    </p:spTree>
    <p:extLst>
      <p:ext uri="{BB962C8B-B14F-4D97-AF65-F5344CB8AC3E}">
        <p14:creationId xmlns:p14="http://schemas.microsoft.com/office/powerpoint/2010/main" val="262228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8" name="Title 7"/>
          <p:cNvSpPr>
            <a:spLocks noGrp="1"/>
          </p:cNvSpPr>
          <p:nvPr>
            <p:ph type="title"/>
          </p:nvPr>
        </p:nvSpPr>
        <p:spPr>
          <a:xfrm>
            <a:off x="304800" y="152400"/>
            <a:ext cx="8534400" cy="868362"/>
          </a:xfrm>
        </p:spPr>
        <p:txBody>
          <a:bodyPr/>
          <a:lstStyle>
            <a:lvl1pPr>
              <a:defRPr>
                <a:solidFill>
                  <a:srgbClr val="B0B7BB"/>
                </a:solidFill>
              </a:defRPr>
            </a:lvl1pPr>
          </a:lstStyle>
          <a:p>
            <a:r>
              <a:rPr lang="en-US" dirty="0"/>
              <a:t>Click to edit Master title style</a:t>
            </a:r>
          </a:p>
        </p:txBody>
      </p:sp>
      <p:sp>
        <p:nvSpPr>
          <p:cNvPr id="12" name="Text Placeholder 11"/>
          <p:cNvSpPr>
            <a:spLocks noGrp="1"/>
          </p:cNvSpPr>
          <p:nvPr>
            <p:ph type="body" sz="quarter" idx="10"/>
          </p:nvPr>
        </p:nvSpPr>
        <p:spPr>
          <a:xfrm>
            <a:off x="304800" y="1219200"/>
            <a:ext cx="8534400" cy="4724399"/>
          </a:xfrm>
        </p:spPr>
        <p:txBody>
          <a:bodyPr/>
          <a:lstStyle>
            <a:lvl1pPr>
              <a:buClr>
                <a:srgbClr val="0871A8"/>
              </a:buClr>
              <a:defRPr sz="2400" baseline="0">
                <a:latin typeface="Open Sauce Sans ExtraBold" panose="00000900000000000000" pitchFamily="2" charset="0"/>
              </a:defRPr>
            </a:lvl1pPr>
            <a:lvl2pPr marL="630237" indent="-342900">
              <a:buClr>
                <a:srgbClr val="B0B7BB"/>
              </a:buClr>
              <a:buFont typeface="Arial" panose="020B0604020202020204" pitchFamily="34" charset="0"/>
              <a:buChar char="•"/>
              <a:defRPr sz="2000" baseline="0">
                <a:solidFill>
                  <a:srgbClr val="B0B7BB"/>
                </a:solidFill>
                <a:latin typeface="Open Sauce Sans ExtraBold" panose="00000900000000000000" pitchFamily="2"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76648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Text Placeholder 2"/>
          <p:cNvSpPr>
            <a:spLocks noGrp="1"/>
          </p:cNvSpPr>
          <p:nvPr>
            <p:ph type="body" idx="1"/>
          </p:nvPr>
        </p:nvSpPr>
        <p:spPr>
          <a:xfrm>
            <a:off x="457200" y="1144260"/>
            <a:ext cx="4040188" cy="639762"/>
          </a:xfrm>
        </p:spPr>
        <p:txBody>
          <a:bodyPr anchor="b"/>
          <a:lstStyle>
            <a:lvl1pPr marL="0" indent="0">
              <a:buNone/>
              <a:defRPr sz="2400" b="1">
                <a:solidFill>
                  <a:srgbClr val="0871A8"/>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784022"/>
            <a:ext cx="4040188" cy="4159578"/>
          </a:xfrm>
        </p:spPr>
        <p:txBody>
          <a:bodyPr>
            <a:normAutofit/>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0" name="Rectangle 9"/>
          <p:cNvSpPr/>
          <p:nvPr userDrawn="1"/>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sz="quarter" idx="3"/>
          </p:nvPr>
        </p:nvSpPr>
        <p:spPr>
          <a:xfrm>
            <a:off x="4645025" y="1155373"/>
            <a:ext cx="4041775" cy="639762"/>
          </a:xfrm>
        </p:spPr>
        <p:txBody>
          <a:bodyPr anchor="b">
            <a:normAutofit/>
          </a:bodyPr>
          <a:lstStyle>
            <a:lvl1pPr marL="0" indent="0">
              <a:buNone/>
              <a:defRPr lang="en-US" sz="2400" b="1" kern="1200" dirty="0" smtClean="0">
                <a:solidFill>
                  <a:srgbClr val="0871A8"/>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Clr>
                <a:srgbClr val="C62221"/>
              </a:buClr>
              <a:buFont typeface="Arial" panose="020B0604020202020204" pitchFamily="34" charset="0"/>
              <a:buNone/>
            </a:pPr>
            <a:r>
              <a:rPr lang="en-US" dirty="0"/>
              <a:t>Click to edit Master text styles</a:t>
            </a:r>
          </a:p>
        </p:txBody>
      </p:sp>
      <p:sp>
        <p:nvSpPr>
          <p:cNvPr id="6" name="Content Placeholder 5"/>
          <p:cNvSpPr>
            <a:spLocks noGrp="1"/>
          </p:cNvSpPr>
          <p:nvPr>
            <p:ph sz="quarter" idx="4"/>
          </p:nvPr>
        </p:nvSpPr>
        <p:spPr>
          <a:xfrm>
            <a:off x="4645025" y="1784022"/>
            <a:ext cx="4041775" cy="4159578"/>
          </a:xfrm>
        </p:spPr>
        <p:txBody>
          <a:bodyPr>
            <a:normAutofit/>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p:txBody>
      </p:sp>
      <p:sp>
        <p:nvSpPr>
          <p:cNvPr id="11" name="Title Placeholder 1"/>
          <p:cNvSpPr txBox="1">
            <a:spLocks/>
          </p:cNvSpPr>
          <p:nvPr userDrawn="1"/>
        </p:nvSpPr>
        <p:spPr>
          <a:xfrm>
            <a:off x="457200" y="152400"/>
            <a:ext cx="8229600" cy="86836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000" b="1" kern="1200">
                <a:solidFill>
                  <a:srgbClr val="0B3D70"/>
                </a:solidFill>
                <a:latin typeface="+mj-lt"/>
                <a:ea typeface="+mj-ea"/>
                <a:cs typeface="+mj-cs"/>
              </a:defRPr>
            </a:lvl1pPr>
          </a:lstStyle>
          <a:p>
            <a:pPr algn="ctr"/>
            <a:r>
              <a:rPr lang="en-US" dirty="0">
                <a:solidFill>
                  <a:srgbClr val="B0B7BB"/>
                </a:solidFill>
              </a:rPr>
              <a:t>Click to edit Master title style</a:t>
            </a:r>
          </a:p>
        </p:txBody>
      </p:sp>
      <p:cxnSp>
        <p:nvCxnSpPr>
          <p:cNvPr id="12" name="Straight Connector 11"/>
          <p:cNvCxnSpPr/>
          <p:nvPr userDrawn="1"/>
        </p:nvCxnSpPr>
        <p:spPr>
          <a:xfrm>
            <a:off x="0" y="990600"/>
            <a:ext cx="9144000" cy="0"/>
          </a:xfrm>
          <a:prstGeom prst="line">
            <a:avLst/>
          </a:prstGeom>
          <a:ln w="28575">
            <a:solidFill>
              <a:srgbClr val="EF3E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018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868362"/>
          </a:xfrm>
        </p:spPr>
        <p:txBody>
          <a:bodyPr/>
          <a:lstStyle/>
          <a:p>
            <a:r>
              <a:rPr lang="en-US" dirty="0"/>
              <a:t>Click to edit Master title style</a:t>
            </a:r>
          </a:p>
        </p:txBody>
      </p:sp>
    </p:spTree>
    <p:extLst>
      <p:ext uri="{BB962C8B-B14F-4D97-AF65-F5344CB8AC3E}">
        <p14:creationId xmlns:p14="http://schemas.microsoft.com/office/powerpoint/2010/main" val="2170838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84387"/>
            <a:ext cx="8382000" cy="601413"/>
          </a:xfrm>
        </p:spPr>
        <p:txBody>
          <a:bodyPr>
            <a:normAutofit/>
          </a:bodyPr>
          <a:lstStyle>
            <a:lvl1pPr algn="ctr">
              <a:defRPr sz="2800">
                <a:solidFill>
                  <a:srgbClr val="B0B7BB"/>
                </a:solidFill>
              </a:defRPr>
            </a:lvl1pPr>
          </a:lstStyle>
          <a:p>
            <a:r>
              <a:rPr lang="en-US" dirty="0"/>
              <a:t>Click to edit Master title style</a:t>
            </a:r>
          </a:p>
        </p:txBody>
      </p:sp>
      <p:sp>
        <p:nvSpPr>
          <p:cNvPr id="4" name="Rectangle 3"/>
          <p:cNvSpPr/>
          <p:nvPr userDrawn="1"/>
        </p:nvSpPr>
        <p:spPr>
          <a:xfrm>
            <a:off x="0" y="6515100"/>
            <a:ext cx="9144000" cy="342900"/>
          </a:xfrm>
          <a:prstGeom prst="rect">
            <a:avLst/>
          </a:prstGeom>
          <a:solidFill>
            <a:srgbClr val="1C3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491484"/>
            <a:ext cx="9144000" cy="0"/>
          </a:xfrm>
          <a:prstGeom prst="line">
            <a:avLst/>
          </a:prstGeom>
          <a:ln w="57150">
            <a:solidFill>
              <a:srgbClr val="B0B7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39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191A0-42DB-43D7-8ACB-507EDCCA7C87}"/>
              </a:ext>
            </a:extLst>
          </p:cNvPr>
          <p:cNvSpPr>
            <a:spLocks noGrp="1"/>
          </p:cNvSpPr>
          <p:nvPr>
            <p:ph type="title"/>
          </p:nvPr>
        </p:nvSpPr>
        <p:spPr>
          <a:xfrm>
            <a:off x="304800" y="152400"/>
            <a:ext cx="8382000" cy="86836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5CDBC58-A37E-4ECA-8BEA-F0E0318D92E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2C239-475A-4295-B061-03414DF24E2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EDA8DE-4DF8-4467-BB66-915333085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EB915D-FA40-4267-8D8F-8981D5DD1D0D}"/>
              </a:ext>
            </a:extLst>
          </p:cNvPr>
          <p:cNvSpPr>
            <a:spLocks noGrp="1"/>
          </p:cNvSpPr>
          <p:nvPr>
            <p:ph type="sldNum" sz="quarter" idx="12"/>
          </p:nvPr>
        </p:nvSpPr>
        <p:spPr/>
        <p:txBody>
          <a:bodyPr/>
          <a:lstStyle/>
          <a:p>
            <a:endParaRPr lang="en-US" dirty="0"/>
          </a:p>
        </p:txBody>
      </p:sp>
      <p:sp>
        <p:nvSpPr>
          <p:cNvPr id="7" name="Date Placeholder 3">
            <a:extLst>
              <a:ext uri="{FF2B5EF4-FFF2-40B4-BE49-F238E27FC236}">
                <a16:creationId xmlns:a16="http://schemas.microsoft.com/office/drawing/2014/main" id="{48263DCE-9A4B-4B4A-A313-6240F7B3146C}"/>
              </a:ext>
            </a:extLst>
          </p:cNvPr>
          <p:cNvSpPr txBox="1">
            <a:spLocks/>
          </p:cNvSpPr>
          <p:nvPr userDrawn="1"/>
        </p:nvSpPr>
        <p:spPr>
          <a:xfrm>
            <a:off x="628650" y="6356351"/>
            <a:ext cx="2057400" cy="365125"/>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8" name="Slide Number Placeholder 5">
            <a:extLst>
              <a:ext uri="{FF2B5EF4-FFF2-40B4-BE49-F238E27FC236}">
                <a16:creationId xmlns:a16="http://schemas.microsoft.com/office/drawing/2014/main" id="{F97F8D5E-E516-47AC-8078-2645602F3EDC}"/>
              </a:ext>
            </a:extLst>
          </p:cNvPr>
          <p:cNvSpPr txBox="1">
            <a:spLocks/>
          </p:cNvSpPr>
          <p:nvPr userDrawn="1"/>
        </p:nvSpPr>
        <p:spPr>
          <a:xfrm>
            <a:off x="6457950" y="6356351"/>
            <a:ext cx="2057400" cy="365125"/>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Tree>
    <p:extLst>
      <p:ext uri="{BB962C8B-B14F-4D97-AF65-F5344CB8AC3E}">
        <p14:creationId xmlns:p14="http://schemas.microsoft.com/office/powerpoint/2010/main" val="3080867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52400"/>
            <a:ext cx="8382000" cy="868362"/>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152400" y="1041642"/>
            <a:ext cx="8382000" cy="480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7" name="Rectangle 6"/>
          <p:cNvSpPr/>
          <p:nvPr userDrawn="1"/>
        </p:nvSpPr>
        <p:spPr>
          <a:xfrm>
            <a:off x="0" y="6210300"/>
            <a:ext cx="9144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0" y="6148899"/>
            <a:ext cx="9144000" cy="0"/>
          </a:xfrm>
          <a:prstGeom prst="line">
            <a:avLst/>
          </a:prstGeom>
          <a:ln w="57150">
            <a:solidFill>
              <a:srgbClr val="0871A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04800" y="990600"/>
            <a:ext cx="8839200" cy="0"/>
          </a:xfrm>
          <a:prstGeom prst="line">
            <a:avLst/>
          </a:prstGeom>
          <a:ln w="28575">
            <a:solidFill>
              <a:srgbClr val="0871A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3A4C3C8E-B757-66D2-D4F3-56964183053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22053" y="6210300"/>
            <a:ext cx="2362200" cy="643925"/>
          </a:xfrm>
          <a:prstGeom prst="rect">
            <a:avLst/>
          </a:prstGeom>
        </p:spPr>
      </p:pic>
    </p:spTree>
    <p:extLst>
      <p:ext uri="{BB962C8B-B14F-4D97-AF65-F5344CB8AC3E}">
        <p14:creationId xmlns:p14="http://schemas.microsoft.com/office/powerpoint/2010/main" val="181773118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Lst>
  <p:txStyles>
    <p:titleStyle>
      <a:lvl1pPr algn="l" defTabSz="914400" rtl="0" eaLnBrk="1" latinLnBrk="0" hangingPunct="1">
        <a:spcBef>
          <a:spcPct val="0"/>
        </a:spcBef>
        <a:buNone/>
        <a:defRPr sz="4000" b="1" kern="1200">
          <a:solidFill>
            <a:srgbClr val="0871A8"/>
          </a:solidFill>
          <a:latin typeface="+mj-lt"/>
          <a:ea typeface="+mj-ea"/>
          <a:cs typeface="+mj-cs"/>
        </a:defRPr>
      </a:lvl1pPr>
    </p:titleStyle>
    <p:bodyStyle>
      <a:lvl1pPr marL="227013" indent="-227013" algn="l" defTabSz="914400" rtl="0" eaLnBrk="1" latinLnBrk="0" hangingPunct="1">
        <a:spcBef>
          <a:spcPts val="0"/>
        </a:spcBef>
        <a:buClr>
          <a:srgbClr val="0871A8"/>
        </a:buClr>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574675" indent="-287338" algn="l" defTabSz="914400" rtl="0" eaLnBrk="1" latinLnBrk="0" hangingPunct="1">
        <a:spcBef>
          <a:spcPts val="0"/>
        </a:spcBef>
        <a:buClr>
          <a:srgbClr val="6A737B"/>
        </a:buClr>
        <a:buFont typeface="Wingdings" panose="05000000000000000000" pitchFamily="2" charset="2"/>
        <a:buChar char="§"/>
        <a:defRPr sz="2400" kern="1200">
          <a:solidFill>
            <a:srgbClr val="B0B7BB"/>
          </a:solidFill>
          <a:latin typeface="Cambria" panose="020405030504060302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ambria" panose="020405030504060302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55814"/>
            <a:ext cx="8792269" cy="1267594"/>
          </a:xfrm>
        </p:spPr>
        <p:txBody>
          <a:bodyPr>
            <a:normAutofit fontScale="90000"/>
          </a:bodyPr>
          <a:lstStyle/>
          <a:p>
            <a:br>
              <a:rPr lang="en-US" sz="3100" dirty="0"/>
            </a:br>
            <a:r>
              <a:rPr lang="en-US" sz="3100" dirty="0"/>
              <a:t>Fire Services Assessment Study </a:t>
            </a:r>
            <a:br>
              <a:rPr lang="en-US" sz="3100" dirty="0"/>
            </a:br>
            <a:r>
              <a:rPr lang="en-US" sz="3100" dirty="0"/>
              <a:t>Coventry, Rhode Island</a:t>
            </a:r>
            <a:br>
              <a:rPr lang="en-US" sz="3100" dirty="0"/>
            </a:br>
            <a:br>
              <a:rPr lang="en-US" sz="3100" dirty="0"/>
            </a:br>
            <a:br>
              <a:rPr lang="en-US" sz="3100" dirty="0"/>
            </a:br>
            <a:endParaRPr lang="en-US" sz="3100" b="0" dirty="0"/>
          </a:p>
        </p:txBody>
      </p:sp>
      <p:sp>
        <p:nvSpPr>
          <p:cNvPr id="4" name="Rectangle 3"/>
          <p:cNvSpPr/>
          <p:nvPr/>
        </p:nvSpPr>
        <p:spPr>
          <a:xfrm>
            <a:off x="3663403" y="3234665"/>
            <a:ext cx="1770262" cy="338554"/>
          </a:xfrm>
          <a:prstGeom prst="rect">
            <a:avLst/>
          </a:prstGeom>
        </p:spPr>
        <p:txBody>
          <a:bodyPr wrap="square">
            <a:spAutoFit/>
          </a:bodyPr>
          <a:lstStyle/>
          <a:p>
            <a:pPr algn="ctr"/>
            <a:r>
              <a:rPr lang="en-US" sz="1600" i="1" dirty="0">
                <a:solidFill>
                  <a:srgbClr val="0871A8"/>
                </a:solidFill>
                <a:latin typeface="Cambria" panose="02040503050406030204" pitchFamily="18" charset="0"/>
              </a:rPr>
              <a:t>Presented</a:t>
            </a:r>
            <a:r>
              <a:rPr lang="en-US" sz="1600" i="1" dirty="0">
                <a:solidFill>
                  <a:srgbClr val="EF3E43"/>
                </a:solidFill>
                <a:latin typeface="Cambria" panose="02040503050406030204" pitchFamily="18" charset="0"/>
              </a:rPr>
              <a:t> </a:t>
            </a:r>
            <a:r>
              <a:rPr lang="en-US" sz="1600" i="1" dirty="0">
                <a:solidFill>
                  <a:srgbClr val="0871A8"/>
                </a:solidFill>
                <a:latin typeface="Cambria" panose="02040503050406030204" pitchFamily="18" charset="0"/>
              </a:rPr>
              <a:t>by</a:t>
            </a:r>
          </a:p>
        </p:txBody>
      </p:sp>
      <p:sp>
        <p:nvSpPr>
          <p:cNvPr id="9" name="Subtitle 2">
            <a:extLst>
              <a:ext uri="{FF2B5EF4-FFF2-40B4-BE49-F238E27FC236}">
                <a16:creationId xmlns:a16="http://schemas.microsoft.com/office/drawing/2014/main" id="{9E012998-E3AA-4747-B9D3-EC566BF065E1}"/>
              </a:ext>
            </a:extLst>
          </p:cNvPr>
          <p:cNvSpPr>
            <a:spLocks noGrp="1"/>
          </p:cNvSpPr>
          <p:nvPr>
            <p:ph type="subTitle" idx="1"/>
          </p:nvPr>
        </p:nvSpPr>
        <p:spPr>
          <a:xfrm>
            <a:off x="838200" y="3096393"/>
            <a:ext cx="7620000" cy="838200"/>
          </a:xfrm>
        </p:spPr>
        <p:txBody>
          <a:bodyPr/>
          <a:lstStyle/>
          <a:p>
            <a:endParaRPr lang="en-US" sz="2800" dirty="0">
              <a:solidFill>
                <a:schemeClr val="tx1"/>
              </a:solidFill>
            </a:endParaRPr>
          </a:p>
          <a:p>
            <a:r>
              <a:rPr lang="en-US" sz="2800" b="1" dirty="0">
                <a:solidFill>
                  <a:schemeClr val="tx1"/>
                </a:solidFill>
              </a:rPr>
              <a:t>Stuart McCutcheon</a:t>
            </a:r>
          </a:p>
          <a:p>
            <a:endParaRPr lang="en-US" sz="2000" dirty="0">
              <a:solidFill>
                <a:schemeClr val="tx1"/>
              </a:solidFill>
            </a:endParaRPr>
          </a:p>
          <a:p>
            <a:endParaRPr lang="en-US" sz="1600" i="1" dirty="0">
              <a:solidFill>
                <a:schemeClr val="tx1"/>
              </a:solidFill>
              <a:latin typeface="Cambria" panose="02040503050406030204" pitchFamily="18" charset="0"/>
            </a:endParaRPr>
          </a:p>
        </p:txBody>
      </p:sp>
    </p:spTree>
    <p:extLst>
      <p:ext uri="{BB962C8B-B14F-4D97-AF65-F5344CB8AC3E}">
        <p14:creationId xmlns:p14="http://schemas.microsoft.com/office/powerpoint/2010/main" val="61498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8F19-550C-B079-0FF5-CBCABFB3E13A}"/>
              </a:ext>
            </a:extLst>
          </p:cNvPr>
          <p:cNvSpPr>
            <a:spLocks noGrp="1"/>
          </p:cNvSpPr>
          <p:nvPr>
            <p:ph type="title"/>
          </p:nvPr>
        </p:nvSpPr>
        <p:spPr>
          <a:xfrm>
            <a:off x="76200" y="152400"/>
            <a:ext cx="8991600" cy="868362"/>
          </a:xfrm>
        </p:spPr>
        <p:txBody>
          <a:bodyPr>
            <a:normAutofit/>
          </a:bodyPr>
          <a:lstStyle/>
          <a:p>
            <a:r>
              <a:rPr lang="en-US" sz="3200" dirty="0"/>
              <a:t>Insurance Services Office </a:t>
            </a:r>
          </a:p>
        </p:txBody>
      </p:sp>
      <p:sp>
        <p:nvSpPr>
          <p:cNvPr id="3" name="Text Placeholder 2">
            <a:extLst>
              <a:ext uri="{FF2B5EF4-FFF2-40B4-BE49-F238E27FC236}">
                <a16:creationId xmlns:a16="http://schemas.microsoft.com/office/drawing/2014/main" id="{35DAB8BB-25E8-88E4-A295-C896AA04C968}"/>
              </a:ext>
            </a:extLst>
          </p:cNvPr>
          <p:cNvSpPr>
            <a:spLocks noGrp="1"/>
          </p:cNvSpPr>
          <p:nvPr>
            <p:ph type="body" sz="quarter" idx="10"/>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0DBDB201-44BA-94EE-02B7-89B8B7FF8B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747" y="1095564"/>
            <a:ext cx="3175253" cy="2453605"/>
          </a:xfrm>
          <a:prstGeom prst="rect">
            <a:avLst/>
          </a:prstGeom>
        </p:spPr>
      </p:pic>
      <p:pic>
        <p:nvPicPr>
          <p:cNvPr id="10" name="Picture 9">
            <a:extLst>
              <a:ext uri="{FF2B5EF4-FFF2-40B4-BE49-F238E27FC236}">
                <a16:creationId xmlns:a16="http://schemas.microsoft.com/office/drawing/2014/main" id="{5BA3F418-730D-2229-04AF-2C7964DFB0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3947" y="1095239"/>
            <a:ext cx="3175253" cy="2453605"/>
          </a:xfrm>
          <a:prstGeom prst="rect">
            <a:avLst/>
          </a:prstGeom>
        </p:spPr>
      </p:pic>
      <p:pic>
        <p:nvPicPr>
          <p:cNvPr id="12" name="Picture 11">
            <a:extLst>
              <a:ext uri="{FF2B5EF4-FFF2-40B4-BE49-F238E27FC236}">
                <a16:creationId xmlns:a16="http://schemas.microsoft.com/office/drawing/2014/main" id="{9094DEB6-7BEC-8567-E440-B3A224EB7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732" y="3672479"/>
            <a:ext cx="3099095" cy="2394755"/>
          </a:xfrm>
          <a:prstGeom prst="rect">
            <a:avLst/>
          </a:prstGeom>
        </p:spPr>
      </p:pic>
    </p:spTree>
    <p:extLst>
      <p:ext uri="{BB962C8B-B14F-4D97-AF65-F5344CB8AC3E}">
        <p14:creationId xmlns:p14="http://schemas.microsoft.com/office/powerpoint/2010/main" val="839451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F858D-60B0-1E50-116C-60817F7543ED}"/>
              </a:ext>
            </a:extLst>
          </p:cNvPr>
          <p:cNvSpPr>
            <a:spLocks noGrp="1"/>
          </p:cNvSpPr>
          <p:nvPr>
            <p:ph type="title"/>
          </p:nvPr>
        </p:nvSpPr>
        <p:spPr/>
        <p:txBody>
          <a:bodyPr/>
          <a:lstStyle/>
          <a:p>
            <a:r>
              <a:rPr lang="en-US" dirty="0"/>
              <a:t>Resource Reliability </a:t>
            </a:r>
          </a:p>
        </p:txBody>
      </p:sp>
      <p:sp>
        <p:nvSpPr>
          <p:cNvPr id="3" name="Text Placeholder 2">
            <a:extLst>
              <a:ext uri="{FF2B5EF4-FFF2-40B4-BE49-F238E27FC236}">
                <a16:creationId xmlns:a16="http://schemas.microsoft.com/office/drawing/2014/main" id="{3BFB770E-ADC9-613E-5CC9-8106CD54D16E}"/>
              </a:ext>
            </a:extLst>
          </p:cNvPr>
          <p:cNvSpPr>
            <a:spLocks noGrp="1"/>
          </p:cNvSpPr>
          <p:nvPr>
            <p:ph type="body" sz="quarter" idx="10"/>
          </p:nvPr>
        </p:nvSpPr>
        <p:spPr/>
        <p:txBody>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a:spcBef>
                <a:spcPts val="200"/>
              </a:spcBef>
              <a:spcAft>
                <a:spcPts val="0"/>
              </a:spcAft>
            </a:pPr>
            <a:endParaRPr lang="en-US" dirty="0">
              <a:effectLst/>
              <a:ea typeface="Arial" panose="020B060402020202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66054689-42C7-1517-EABC-9D48DDA7A625}"/>
              </a:ext>
            </a:extLst>
          </p:cNvPr>
          <p:cNvPicPr>
            <a:picLocks noChangeAspect="1"/>
          </p:cNvPicPr>
          <p:nvPr/>
        </p:nvPicPr>
        <p:blipFill>
          <a:blip r:embed="rId2"/>
          <a:stretch>
            <a:fillRect/>
          </a:stretch>
        </p:blipFill>
        <p:spPr>
          <a:xfrm>
            <a:off x="314852" y="1143000"/>
            <a:ext cx="4163028" cy="990600"/>
          </a:xfrm>
          <a:prstGeom prst="rect">
            <a:avLst/>
          </a:prstGeom>
        </p:spPr>
      </p:pic>
      <p:pic>
        <p:nvPicPr>
          <p:cNvPr id="6" name="Picture 5">
            <a:extLst>
              <a:ext uri="{FF2B5EF4-FFF2-40B4-BE49-F238E27FC236}">
                <a16:creationId xmlns:a16="http://schemas.microsoft.com/office/drawing/2014/main" id="{3B72BD81-4DBD-C3BF-5D9A-1D2637EAA482}"/>
              </a:ext>
            </a:extLst>
          </p:cNvPr>
          <p:cNvPicPr>
            <a:picLocks noChangeAspect="1"/>
          </p:cNvPicPr>
          <p:nvPr/>
        </p:nvPicPr>
        <p:blipFill>
          <a:blip r:embed="rId3"/>
          <a:stretch>
            <a:fillRect/>
          </a:stretch>
        </p:blipFill>
        <p:spPr>
          <a:xfrm>
            <a:off x="3048000" y="2332038"/>
            <a:ext cx="5753100" cy="3589020"/>
          </a:xfrm>
          <a:prstGeom prst="rect">
            <a:avLst/>
          </a:prstGeom>
        </p:spPr>
      </p:pic>
    </p:spTree>
    <p:extLst>
      <p:ext uri="{BB962C8B-B14F-4D97-AF65-F5344CB8AC3E}">
        <p14:creationId xmlns:p14="http://schemas.microsoft.com/office/powerpoint/2010/main" val="1508789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B621C-CA3E-C79A-7A42-21676E94820E}"/>
              </a:ext>
            </a:extLst>
          </p:cNvPr>
          <p:cNvSpPr>
            <a:spLocks noGrp="1"/>
          </p:cNvSpPr>
          <p:nvPr>
            <p:ph type="title"/>
          </p:nvPr>
        </p:nvSpPr>
        <p:spPr/>
        <p:txBody>
          <a:bodyPr/>
          <a:lstStyle/>
          <a:p>
            <a:r>
              <a:rPr lang="en-US" dirty="0"/>
              <a:t>Response Continuum </a:t>
            </a:r>
          </a:p>
        </p:txBody>
      </p:sp>
      <p:sp>
        <p:nvSpPr>
          <p:cNvPr id="3" name="Text Placeholder 2">
            <a:extLst>
              <a:ext uri="{FF2B5EF4-FFF2-40B4-BE49-F238E27FC236}">
                <a16:creationId xmlns:a16="http://schemas.microsoft.com/office/drawing/2014/main" id="{17CB93D2-A475-FEB6-1FCD-EFBE218475E1}"/>
              </a:ext>
            </a:extLst>
          </p:cNvPr>
          <p:cNvSpPr>
            <a:spLocks noGrp="1"/>
          </p:cNvSpPr>
          <p:nvPr>
            <p:ph type="body" sz="quarter" idx="10"/>
          </p:nvPr>
        </p:nvSpPr>
        <p:spPr>
          <a:xfrm>
            <a:off x="304800" y="1219200"/>
            <a:ext cx="8686800" cy="4724399"/>
          </a:xfrm>
        </p:spPr>
        <p:txBody>
          <a:bodyPr/>
          <a:lstStyle/>
          <a:p>
            <a:endParaRPr lang="en-US" sz="2400" dirty="0">
              <a:effectLst/>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dirty="0">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sz="2400" dirty="0">
              <a:effectLst/>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dirty="0">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sz="2400" dirty="0">
              <a:effectLst/>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dirty="0">
              <a:latin typeface="Open Sauce Sans Light" panose="00000400000000000000" pitchFamily="2" charset="0"/>
              <a:ea typeface="Open Sauce Sans Light" panose="00000400000000000000" pitchFamily="2" charset="0"/>
              <a:cs typeface="Open Sauce Sans Light" panose="00000400000000000000" pitchFamily="2" charset="0"/>
            </a:endParaRPr>
          </a:p>
          <a:p>
            <a:endParaRPr lang="en-US" dirty="0">
              <a:latin typeface="+mj-lt"/>
            </a:endParaRPr>
          </a:p>
        </p:txBody>
      </p:sp>
      <p:pic>
        <p:nvPicPr>
          <p:cNvPr id="4" name="image12.png">
            <a:extLst>
              <a:ext uri="{FF2B5EF4-FFF2-40B4-BE49-F238E27FC236}">
                <a16:creationId xmlns:a16="http://schemas.microsoft.com/office/drawing/2014/main" id="{151551E9-81D3-B8B7-9422-F1E1C94C4568}"/>
              </a:ext>
            </a:extLst>
          </p:cNvPr>
          <p:cNvPicPr/>
          <p:nvPr/>
        </p:nvPicPr>
        <p:blipFill>
          <a:blip r:embed="rId2"/>
          <a:srcRect/>
          <a:stretch>
            <a:fillRect/>
          </a:stretch>
        </p:blipFill>
        <p:spPr>
          <a:xfrm>
            <a:off x="1371600" y="1447800"/>
            <a:ext cx="6553200" cy="3657600"/>
          </a:xfrm>
          <a:prstGeom prst="rect">
            <a:avLst/>
          </a:prstGeom>
          <a:ln/>
        </p:spPr>
      </p:pic>
    </p:spTree>
    <p:extLst>
      <p:ext uri="{BB962C8B-B14F-4D97-AF65-F5344CB8AC3E}">
        <p14:creationId xmlns:p14="http://schemas.microsoft.com/office/powerpoint/2010/main" val="144825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8B9-5825-DF90-81CA-5F7BBAAD1B2A}"/>
              </a:ext>
            </a:extLst>
          </p:cNvPr>
          <p:cNvSpPr>
            <a:spLocks noGrp="1"/>
          </p:cNvSpPr>
          <p:nvPr>
            <p:ph type="title"/>
          </p:nvPr>
        </p:nvSpPr>
        <p:spPr/>
        <p:txBody>
          <a:bodyPr/>
          <a:lstStyle/>
          <a:p>
            <a:r>
              <a:rPr lang="en-US" dirty="0"/>
              <a:t>Call Processing </a:t>
            </a:r>
          </a:p>
        </p:txBody>
      </p:sp>
      <p:sp>
        <p:nvSpPr>
          <p:cNvPr id="3" name="Text Placeholder 2">
            <a:extLst>
              <a:ext uri="{FF2B5EF4-FFF2-40B4-BE49-F238E27FC236}">
                <a16:creationId xmlns:a16="http://schemas.microsoft.com/office/drawing/2014/main" id="{509692FB-D0AC-01B1-5F46-138E70BAE2E3}"/>
              </a:ext>
            </a:extLst>
          </p:cNvPr>
          <p:cNvSpPr>
            <a:spLocks noGrp="1"/>
          </p:cNvSpPr>
          <p:nvPr>
            <p:ph type="body" sz="quarter" idx="10"/>
          </p:nvPr>
        </p:nvSpPr>
        <p:spPr>
          <a:xfrm>
            <a:off x="152400" y="1219200"/>
            <a:ext cx="8839200" cy="4724399"/>
          </a:xfrm>
        </p:spPr>
        <p:txBody>
          <a:bodyPr/>
          <a:lstStyle/>
          <a:p>
            <a:pPr marL="0" indent="0">
              <a:buNone/>
            </a:pPr>
            <a:r>
              <a:rPr lang="en-US" sz="1800" dirty="0">
                <a:effectLst/>
                <a:latin typeface="Open Sauce Sans Light" panose="00000400000000000000" pitchFamily="2" charset="0"/>
                <a:ea typeface="Arial" panose="020B0604020202020204" pitchFamily="34" charset="0"/>
                <a:cs typeface="Times New Roman" panose="02020603050405020304" pitchFamily="18" charset="0"/>
              </a:rPr>
              <a:t>At the time of this project, the RMS data provided contained no </a:t>
            </a:r>
            <a:r>
              <a:rPr lang="en-US" sz="1800" dirty="0">
                <a:latin typeface="Open Sauce Sans Light" panose="00000400000000000000" pitchFamily="2" charset="0"/>
                <a:ea typeface="Arial" panose="020B0604020202020204" pitchFamily="34" charset="0"/>
                <a:cs typeface="Times New Roman" panose="02020603050405020304" pitchFamily="18" charset="0"/>
              </a:rPr>
              <a:t>initial call received time</a:t>
            </a:r>
            <a:r>
              <a:rPr lang="en-US" sz="1800" dirty="0">
                <a:effectLst/>
                <a:latin typeface="Open Sauce Sans Light" panose="00000400000000000000" pitchFamily="2" charset="0"/>
                <a:ea typeface="Arial" panose="020B0604020202020204" pitchFamily="34" charset="0"/>
                <a:cs typeface="Times New Roman" panose="02020603050405020304" pitchFamily="18" charset="0"/>
              </a:rPr>
              <a:t> information This prevented the calculation of this metric.</a:t>
            </a:r>
            <a:endParaRPr lang="en-US" dirty="0"/>
          </a:p>
        </p:txBody>
      </p:sp>
    </p:spTree>
    <p:extLst>
      <p:ext uri="{BB962C8B-B14F-4D97-AF65-F5344CB8AC3E}">
        <p14:creationId xmlns:p14="http://schemas.microsoft.com/office/powerpoint/2010/main" val="2630241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8B9-5825-DF90-81CA-5F7BBAAD1B2A}"/>
              </a:ext>
            </a:extLst>
          </p:cNvPr>
          <p:cNvSpPr>
            <a:spLocks noGrp="1"/>
          </p:cNvSpPr>
          <p:nvPr>
            <p:ph type="title"/>
          </p:nvPr>
        </p:nvSpPr>
        <p:spPr/>
        <p:txBody>
          <a:bodyPr/>
          <a:lstStyle/>
          <a:p>
            <a:r>
              <a:rPr lang="en-US" dirty="0"/>
              <a:t>Turnout Time</a:t>
            </a:r>
          </a:p>
        </p:txBody>
      </p:sp>
      <p:pic>
        <p:nvPicPr>
          <p:cNvPr id="6" name="Picture 5">
            <a:extLst>
              <a:ext uri="{FF2B5EF4-FFF2-40B4-BE49-F238E27FC236}">
                <a16:creationId xmlns:a16="http://schemas.microsoft.com/office/drawing/2014/main" id="{1D916BAE-B09A-9B6A-2312-57FA7FD8A4F5}"/>
              </a:ext>
            </a:extLst>
          </p:cNvPr>
          <p:cNvPicPr>
            <a:picLocks noChangeAspect="1"/>
          </p:cNvPicPr>
          <p:nvPr/>
        </p:nvPicPr>
        <p:blipFill>
          <a:blip r:embed="rId2"/>
          <a:stretch>
            <a:fillRect/>
          </a:stretch>
        </p:blipFill>
        <p:spPr>
          <a:xfrm>
            <a:off x="1600200" y="1905000"/>
            <a:ext cx="5770181" cy="3419967"/>
          </a:xfrm>
          <a:prstGeom prst="rect">
            <a:avLst/>
          </a:prstGeom>
        </p:spPr>
      </p:pic>
    </p:spTree>
    <p:extLst>
      <p:ext uri="{BB962C8B-B14F-4D97-AF65-F5344CB8AC3E}">
        <p14:creationId xmlns:p14="http://schemas.microsoft.com/office/powerpoint/2010/main" val="359672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8B9-5825-DF90-81CA-5F7BBAAD1B2A}"/>
              </a:ext>
            </a:extLst>
          </p:cNvPr>
          <p:cNvSpPr>
            <a:spLocks noGrp="1"/>
          </p:cNvSpPr>
          <p:nvPr>
            <p:ph type="title"/>
          </p:nvPr>
        </p:nvSpPr>
        <p:spPr/>
        <p:txBody>
          <a:bodyPr/>
          <a:lstStyle/>
          <a:p>
            <a:r>
              <a:rPr lang="en-US" dirty="0"/>
              <a:t>Travel Time</a:t>
            </a:r>
          </a:p>
        </p:txBody>
      </p:sp>
      <p:pic>
        <p:nvPicPr>
          <p:cNvPr id="3" name="Picture 2">
            <a:extLst>
              <a:ext uri="{FF2B5EF4-FFF2-40B4-BE49-F238E27FC236}">
                <a16:creationId xmlns:a16="http://schemas.microsoft.com/office/drawing/2014/main" id="{312076F9-229C-5F35-7620-7654E0A0F0F9}"/>
              </a:ext>
            </a:extLst>
          </p:cNvPr>
          <p:cNvPicPr>
            <a:picLocks noChangeAspect="1"/>
          </p:cNvPicPr>
          <p:nvPr/>
        </p:nvPicPr>
        <p:blipFill>
          <a:blip r:embed="rId2"/>
          <a:stretch>
            <a:fillRect/>
          </a:stretch>
        </p:blipFill>
        <p:spPr>
          <a:xfrm>
            <a:off x="1981200" y="1676400"/>
            <a:ext cx="5234146" cy="3124200"/>
          </a:xfrm>
          <a:prstGeom prst="rect">
            <a:avLst/>
          </a:prstGeom>
        </p:spPr>
      </p:pic>
    </p:spTree>
    <p:extLst>
      <p:ext uri="{BB962C8B-B14F-4D97-AF65-F5344CB8AC3E}">
        <p14:creationId xmlns:p14="http://schemas.microsoft.com/office/powerpoint/2010/main" val="388993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9E8B9-5825-DF90-81CA-5F7BBAAD1B2A}"/>
              </a:ext>
            </a:extLst>
          </p:cNvPr>
          <p:cNvSpPr>
            <a:spLocks noGrp="1"/>
          </p:cNvSpPr>
          <p:nvPr>
            <p:ph type="title"/>
          </p:nvPr>
        </p:nvSpPr>
        <p:spPr/>
        <p:txBody>
          <a:bodyPr/>
          <a:lstStyle/>
          <a:p>
            <a:r>
              <a:rPr lang="en-US" dirty="0"/>
              <a:t>Response Performance</a:t>
            </a:r>
          </a:p>
        </p:txBody>
      </p:sp>
      <p:pic>
        <p:nvPicPr>
          <p:cNvPr id="4" name="Picture 3">
            <a:extLst>
              <a:ext uri="{FF2B5EF4-FFF2-40B4-BE49-F238E27FC236}">
                <a16:creationId xmlns:a16="http://schemas.microsoft.com/office/drawing/2014/main" id="{8AEA7EEE-990E-10B2-C948-329531043FEF}"/>
              </a:ext>
            </a:extLst>
          </p:cNvPr>
          <p:cNvPicPr>
            <a:picLocks noChangeAspect="1"/>
          </p:cNvPicPr>
          <p:nvPr/>
        </p:nvPicPr>
        <p:blipFill>
          <a:blip r:embed="rId2"/>
          <a:stretch>
            <a:fillRect/>
          </a:stretch>
        </p:blipFill>
        <p:spPr>
          <a:xfrm>
            <a:off x="1676400" y="1830268"/>
            <a:ext cx="5369326" cy="3197464"/>
          </a:xfrm>
          <a:prstGeom prst="rect">
            <a:avLst/>
          </a:prstGeom>
        </p:spPr>
      </p:pic>
    </p:spTree>
    <p:extLst>
      <p:ext uri="{BB962C8B-B14F-4D97-AF65-F5344CB8AC3E}">
        <p14:creationId xmlns:p14="http://schemas.microsoft.com/office/powerpoint/2010/main" val="1859193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A6DEB-B791-7CCB-0BA8-1EF534D4134C}"/>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50B18C3F-2F25-8EB5-7680-45CD6207E595}"/>
              </a:ext>
            </a:extLst>
          </p:cNvPr>
          <p:cNvSpPr>
            <a:spLocks noGrp="1"/>
          </p:cNvSpPr>
          <p:nvPr>
            <p:ph type="body" sz="quarter" idx="10"/>
          </p:nvPr>
        </p:nvSpPr>
        <p:spPr/>
        <p:txBody>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4000" dirty="0"/>
              <a:t>Options for Consideration </a:t>
            </a:r>
          </a:p>
          <a:p>
            <a:pPr marL="0" indent="0" algn="ctr">
              <a:buNone/>
            </a:pPr>
            <a:endParaRPr lang="en-US" sz="4000" dirty="0"/>
          </a:p>
        </p:txBody>
      </p:sp>
    </p:spTree>
    <p:extLst>
      <p:ext uri="{BB962C8B-B14F-4D97-AF65-F5344CB8AC3E}">
        <p14:creationId xmlns:p14="http://schemas.microsoft.com/office/powerpoint/2010/main" val="598863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Options for Consideration </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0" indent="0">
              <a:buNone/>
            </a:pPr>
            <a:r>
              <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Option 1: Status Quo Financial Projection of Individual Districts</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This option will likely create a critical situation when one or more of the four independent fire districts are no longer financially sustainable. </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In the short term, the annual budgets will become more volatile, and in the long term, one or more of the fire districts could face the prospect of insolvency if aggressive steps are not taken to stabilize the finances.</a:t>
            </a:r>
          </a:p>
          <a:p>
            <a:pPr marL="0" indent="0">
              <a:buNone/>
            </a:pPr>
            <a:endParaRPr lang="en-US" sz="20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0" indent="0">
              <a:buNone/>
            </a:pPr>
            <a:endParaRPr lang="en-US" sz="20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341313" marR="0" indent="-230188" algn="l">
              <a:spcBef>
                <a:spcPts val="0"/>
              </a:spcBef>
              <a:spcAft>
                <a:spcPts val="0"/>
              </a:spcAft>
            </a:pPr>
            <a:endParaRPr lang="en-US" dirty="0"/>
          </a:p>
        </p:txBody>
      </p:sp>
    </p:spTree>
    <p:extLst>
      <p:ext uri="{BB962C8B-B14F-4D97-AF65-F5344CB8AC3E}">
        <p14:creationId xmlns:p14="http://schemas.microsoft.com/office/powerpoint/2010/main" val="1321794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Options for Consideration </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0" indent="0">
              <a:buNone/>
            </a:pPr>
            <a:r>
              <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Option 2: Single Fire District Financial Projection</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This option will likely create a critical situation when one or more of the four independent fire districts are no longer financially sustainable. </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In the short term, the annual budgets will become more volatile, and in the long term, one or more of the fire districts could face the prospect of insolvency if aggressive steps are not taken to stabilize the finances.</a:t>
            </a:r>
          </a:p>
          <a:p>
            <a:pPr marL="0" indent="0">
              <a:buNone/>
            </a:pPr>
            <a:endParaRPr lang="en-US" sz="20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0" indent="0">
              <a:buNone/>
            </a:pPr>
            <a:endParaRPr lang="en-US" sz="20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341313" marR="0" indent="-230188" algn="l">
              <a:spcBef>
                <a:spcPts val="0"/>
              </a:spcBef>
              <a:spcAft>
                <a:spcPts val="0"/>
              </a:spcAft>
            </a:pPr>
            <a:endParaRPr lang="en-US" dirty="0"/>
          </a:p>
        </p:txBody>
      </p:sp>
    </p:spTree>
    <p:extLst>
      <p:ext uri="{BB962C8B-B14F-4D97-AF65-F5344CB8AC3E}">
        <p14:creationId xmlns:p14="http://schemas.microsoft.com/office/powerpoint/2010/main" val="270768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9E51-AC60-4F48-92CE-9816575ABB15}"/>
              </a:ext>
            </a:extLst>
          </p:cNvPr>
          <p:cNvSpPr>
            <a:spLocks noGrp="1"/>
          </p:cNvSpPr>
          <p:nvPr>
            <p:ph type="title"/>
          </p:nvPr>
        </p:nvSpPr>
        <p:spPr>
          <a:xfrm>
            <a:off x="228600" y="76200"/>
            <a:ext cx="8686800" cy="868362"/>
          </a:xfrm>
        </p:spPr>
        <p:txBody>
          <a:bodyPr>
            <a:normAutofit fontScale="90000"/>
          </a:bodyPr>
          <a:lstStyle/>
          <a:p>
            <a:r>
              <a:rPr lang="en-US" dirty="0">
                <a:solidFill>
                  <a:srgbClr val="B0B7BB"/>
                </a:solidFill>
              </a:rPr>
              <a:t>Dynamix Consulting Group</a:t>
            </a:r>
          </a:p>
        </p:txBody>
      </p:sp>
      <p:sp>
        <p:nvSpPr>
          <p:cNvPr id="3" name="Content Placeholder 2">
            <a:extLst>
              <a:ext uri="{FF2B5EF4-FFF2-40B4-BE49-F238E27FC236}">
                <a16:creationId xmlns:a16="http://schemas.microsoft.com/office/drawing/2014/main" id="{43216663-198B-4EE9-8CA3-2691EB6379CC}"/>
              </a:ext>
            </a:extLst>
          </p:cNvPr>
          <p:cNvSpPr>
            <a:spLocks noGrp="1"/>
          </p:cNvSpPr>
          <p:nvPr>
            <p:ph idx="1"/>
          </p:nvPr>
        </p:nvSpPr>
        <p:spPr>
          <a:xfrm>
            <a:off x="533400" y="1295400"/>
            <a:ext cx="8001000" cy="4343399"/>
          </a:xfrm>
        </p:spPr>
        <p:txBody>
          <a:bodyPr>
            <a:normAutofit fontScale="92500" lnSpcReduction="20000"/>
          </a:bodyPr>
          <a:lstStyle/>
          <a:p>
            <a:pPr marL="0" marR="0" indent="0" algn="just">
              <a:spcBef>
                <a:spcPts val="0"/>
              </a:spcBef>
              <a:spcAft>
                <a:spcPts val="0"/>
              </a:spcAft>
              <a:buNone/>
            </a:pPr>
            <a:endParaRPr lang="en-US" sz="2400" dirty="0">
              <a:latin typeface="Open Sauce Sans ExtraBold" panose="00000900000000000000" pitchFamily="2" charset="0"/>
              <a:ea typeface="Avenir Next LT Pro" panose="020B0504020202020204" pitchFamily="34" charset="0"/>
              <a:cs typeface="Times New Roman" panose="02020603050405020304" pitchFamily="18" charset="0"/>
            </a:endParaRPr>
          </a:p>
          <a:p>
            <a:pPr marL="0" marR="0" algn="just">
              <a:spcBef>
                <a:spcPts val="0"/>
              </a:spcBef>
              <a:spcAft>
                <a:spcPts val="0"/>
              </a:spcAft>
            </a:pPr>
            <a:endParaRPr lang="en-US" sz="1800" dirty="0">
              <a:solidFill>
                <a:srgbClr val="2C2C2C"/>
              </a:solidFill>
              <a:latin typeface="Avenir Next LT Pro" panose="020B0504020202020204" pitchFamily="34" charset="0"/>
              <a:ea typeface="Avenir Next LT Pro" panose="020B0504020202020204" pitchFamily="34" charset="0"/>
              <a:cs typeface="Times New Roman" panose="02020603050405020304" pitchFamily="18" charset="0"/>
            </a:endParaRPr>
          </a:p>
          <a:p>
            <a:pPr marL="0" marR="0" algn="just">
              <a:spcBef>
                <a:spcPts val="0"/>
              </a:spcBef>
              <a:spcAft>
                <a:spcPts val="0"/>
              </a:spcAft>
            </a:pPr>
            <a:endParaRPr lang="en-US" sz="1800" dirty="0">
              <a:solidFill>
                <a:srgbClr val="2C2C2C"/>
              </a:solidFill>
              <a:effectLst/>
              <a:latin typeface="Avenir Next LT Pro" panose="020B0504020202020204" pitchFamily="34" charset="0"/>
              <a:ea typeface="Avenir Next LT Pro" panose="020B0504020202020204" pitchFamily="34" charset="0"/>
              <a:cs typeface="Times New Roman" panose="02020603050405020304" pitchFamily="18" charset="0"/>
            </a:endParaRPr>
          </a:p>
          <a:p>
            <a:pPr marL="0" marR="0" algn="just">
              <a:spcBef>
                <a:spcPts val="0"/>
              </a:spcBef>
              <a:spcAft>
                <a:spcPts val="0"/>
              </a:spcAft>
            </a:pPr>
            <a:endParaRPr lang="en-US" sz="1800" dirty="0">
              <a:solidFill>
                <a:srgbClr val="2C2C2C"/>
              </a:solidFill>
              <a:effectLst/>
              <a:latin typeface="Avenir Next LT Pro" panose="020B0504020202020204" pitchFamily="34" charset="0"/>
              <a:ea typeface="Avenir Next LT Pro" panose="020B0504020202020204" pitchFamily="34" charset="0"/>
              <a:cs typeface="Times New Roman" panose="02020603050405020304" pitchFamily="18" charset="0"/>
            </a:endParaRPr>
          </a:p>
          <a:p>
            <a:pPr lvl="1" algn="just">
              <a:spcAft>
                <a:spcPts val="450"/>
              </a:spcAft>
              <a:buClr>
                <a:srgbClr val="C00000"/>
              </a:buClr>
              <a:buSzPct val="150000"/>
            </a:pPr>
            <a:endParaRPr lang="en-US" sz="2100" b="1" dirty="0"/>
          </a:p>
          <a:p>
            <a:endParaRPr lang="en-US" dirty="0"/>
          </a:p>
        </p:txBody>
      </p:sp>
      <p:pic>
        <p:nvPicPr>
          <p:cNvPr id="4" name="Picture 3" descr="A person with a beard and mustache&#10;&#10;Description automatically generated with low confidence">
            <a:extLst>
              <a:ext uri="{FF2B5EF4-FFF2-40B4-BE49-F238E27FC236}">
                <a16:creationId xmlns:a16="http://schemas.microsoft.com/office/drawing/2014/main" id="{CEFE0D36-90BF-BE00-22DE-A4C3264656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0196"/>
          <a:stretch/>
        </p:blipFill>
        <p:spPr>
          <a:xfrm>
            <a:off x="3242944" y="1673904"/>
            <a:ext cx="2581912" cy="2318658"/>
          </a:xfrm>
          <a:prstGeom prst="rect">
            <a:avLst/>
          </a:prstGeom>
        </p:spPr>
      </p:pic>
      <p:sp>
        <p:nvSpPr>
          <p:cNvPr id="8" name="Title 1">
            <a:extLst>
              <a:ext uri="{FF2B5EF4-FFF2-40B4-BE49-F238E27FC236}">
                <a16:creationId xmlns:a16="http://schemas.microsoft.com/office/drawing/2014/main" id="{22CAD2A7-2584-8342-8B75-E21EF7EFCC71}"/>
              </a:ext>
            </a:extLst>
          </p:cNvPr>
          <p:cNvSpPr txBox="1">
            <a:spLocks/>
          </p:cNvSpPr>
          <p:nvPr/>
        </p:nvSpPr>
        <p:spPr>
          <a:xfrm>
            <a:off x="2552700" y="4381499"/>
            <a:ext cx="4038600" cy="868362"/>
          </a:xfrm>
          <a:prstGeom prst="rect">
            <a:avLst/>
          </a:prstGeom>
        </p:spPr>
        <p:txBody>
          <a:bodyPr vert="horz" lIns="91440" tIns="45720" rIns="91440" bIns="45720" rtlCol="0" anchor="b" anchorCtr="0">
            <a:normAutofit fontScale="97500" lnSpcReduction="10000"/>
          </a:bodyPr>
          <a:lstStyle>
            <a:lvl1pPr algn="l" defTabSz="914400" rtl="0" eaLnBrk="1" latinLnBrk="0" hangingPunct="1">
              <a:spcBef>
                <a:spcPct val="0"/>
              </a:spcBef>
              <a:buNone/>
              <a:defRPr sz="4000" b="1" kern="1200">
                <a:solidFill>
                  <a:srgbClr val="0871A8"/>
                </a:solidFill>
                <a:latin typeface="+mj-lt"/>
                <a:ea typeface="+mj-ea"/>
                <a:cs typeface="+mj-cs"/>
              </a:defRPr>
            </a:lvl1pPr>
          </a:lstStyle>
          <a:p>
            <a:r>
              <a:rPr lang="en-US" sz="2800" dirty="0"/>
              <a:t>   Stuart McCutcheon                </a:t>
            </a:r>
          </a:p>
          <a:p>
            <a:r>
              <a:rPr lang="en-US" sz="2800" dirty="0"/>
              <a:t>       MPA, EFO, </a:t>
            </a:r>
            <a:r>
              <a:rPr lang="en-US" sz="2800" dirty="0" err="1"/>
              <a:t>FIFireE</a:t>
            </a:r>
            <a:r>
              <a:rPr lang="en-US" sz="2800" dirty="0"/>
              <a:t>                       </a:t>
            </a:r>
          </a:p>
          <a:p>
            <a:endParaRPr lang="en-US" sz="2800" dirty="0"/>
          </a:p>
        </p:txBody>
      </p:sp>
    </p:spTree>
    <p:extLst>
      <p:ext uri="{BB962C8B-B14F-4D97-AF65-F5344CB8AC3E}">
        <p14:creationId xmlns:p14="http://schemas.microsoft.com/office/powerpoint/2010/main" val="2345141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Options for Consideration </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0" indent="0">
              <a:buNone/>
            </a:pPr>
            <a:r>
              <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Option 3: Town Fire Department Financial Projection</a:t>
            </a:r>
            <a:endPar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A Town Fire Department provides the Town with direct control over fire/rescue services </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Responsibility for providing this service – and the associated costs - with the Town</a:t>
            </a:r>
          </a:p>
          <a:p>
            <a:pPr marL="917574" lvl="1" indent="-514350"/>
            <a:r>
              <a:rPr lang="en-US" b="1" dirty="0">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rPr>
              <a:t>No requirement for a referendum</a:t>
            </a:r>
            <a:endParaRPr lang="en-US" sz="20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341313" marR="0" indent="-230188" algn="l">
              <a:spcBef>
                <a:spcPts val="0"/>
              </a:spcBef>
              <a:spcAft>
                <a:spcPts val="0"/>
              </a:spcAft>
            </a:pPr>
            <a:endParaRPr lang="en-US" dirty="0"/>
          </a:p>
        </p:txBody>
      </p:sp>
    </p:spTree>
    <p:extLst>
      <p:ext uri="{BB962C8B-B14F-4D97-AF65-F5344CB8AC3E}">
        <p14:creationId xmlns:p14="http://schemas.microsoft.com/office/powerpoint/2010/main" val="269391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Station Optimization</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111125" marR="0" indent="0" algn="l">
              <a:spcBef>
                <a:spcPts val="0"/>
              </a:spcBef>
              <a:spcAft>
                <a:spcPts val="0"/>
              </a:spcAft>
              <a:buNone/>
            </a:pPr>
            <a:endParaRPr lang="en-US" dirty="0"/>
          </a:p>
        </p:txBody>
      </p:sp>
      <p:pic>
        <p:nvPicPr>
          <p:cNvPr id="5" name="Picture 4">
            <a:extLst>
              <a:ext uri="{FF2B5EF4-FFF2-40B4-BE49-F238E27FC236}">
                <a16:creationId xmlns:a16="http://schemas.microsoft.com/office/drawing/2014/main" id="{9C1C6A37-C0B4-401E-458B-11E4CD6E48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435" y="1042553"/>
            <a:ext cx="6571130" cy="5077691"/>
          </a:xfrm>
          <a:prstGeom prst="rect">
            <a:avLst/>
          </a:prstGeom>
        </p:spPr>
      </p:pic>
    </p:spTree>
    <p:extLst>
      <p:ext uri="{BB962C8B-B14F-4D97-AF65-F5344CB8AC3E}">
        <p14:creationId xmlns:p14="http://schemas.microsoft.com/office/powerpoint/2010/main" val="2841843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Station Optimization</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111125" marR="0" indent="0" algn="l">
              <a:spcBef>
                <a:spcPts val="0"/>
              </a:spcBef>
              <a:spcAft>
                <a:spcPts val="0"/>
              </a:spcAft>
              <a:buNone/>
            </a:pPr>
            <a:endParaRPr lang="en-US" dirty="0"/>
          </a:p>
        </p:txBody>
      </p:sp>
      <p:pic>
        <p:nvPicPr>
          <p:cNvPr id="6" name="Picture 5">
            <a:extLst>
              <a:ext uri="{FF2B5EF4-FFF2-40B4-BE49-F238E27FC236}">
                <a16:creationId xmlns:a16="http://schemas.microsoft.com/office/drawing/2014/main" id="{231DED78-38D6-A714-D7BB-25D5809F1E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6435" y="1047675"/>
            <a:ext cx="6571129" cy="5077691"/>
          </a:xfrm>
          <a:prstGeom prst="rect">
            <a:avLst/>
          </a:prstGeom>
        </p:spPr>
      </p:pic>
    </p:spTree>
    <p:extLst>
      <p:ext uri="{BB962C8B-B14F-4D97-AF65-F5344CB8AC3E}">
        <p14:creationId xmlns:p14="http://schemas.microsoft.com/office/powerpoint/2010/main" val="978550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Station Optimization</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111125" marR="0" indent="0" algn="l">
              <a:spcBef>
                <a:spcPts val="0"/>
              </a:spcBef>
              <a:spcAft>
                <a:spcPts val="0"/>
              </a:spcAft>
              <a:buNone/>
            </a:pPr>
            <a:endParaRPr lang="en-US" dirty="0"/>
          </a:p>
        </p:txBody>
      </p:sp>
      <p:pic>
        <p:nvPicPr>
          <p:cNvPr id="5" name="Picture 4">
            <a:extLst>
              <a:ext uri="{FF2B5EF4-FFF2-40B4-BE49-F238E27FC236}">
                <a16:creationId xmlns:a16="http://schemas.microsoft.com/office/drawing/2014/main" id="{3C32E245-0BB2-43A2-F6D1-97767172F8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1049480"/>
            <a:ext cx="6553201" cy="5063837"/>
          </a:xfrm>
          <a:prstGeom prst="rect">
            <a:avLst/>
          </a:prstGeom>
        </p:spPr>
      </p:pic>
    </p:spTree>
    <p:extLst>
      <p:ext uri="{BB962C8B-B14F-4D97-AF65-F5344CB8AC3E}">
        <p14:creationId xmlns:p14="http://schemas.microsoft.com/office/powerpoint/2010/main" val="1942835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894C-A4A1-EDA0-F821-B56CB7C231EF}"/>
              </a:ext>
            </a:extLst>
          </p:cNvPr>
          <p:cNvSpPr>
            <a:spLocks noGrp="1"/>
          </p:cNvSpPr>
          <p:nvPr>
            <p:ph type="title"/>
          </p:nvPr>
        </p:nvSpPr>
        <p:spPr/>
        <p:txBody>
          <a:bodyPr/>
          <a:lstStyle/>
          <a:p>
            <a:r>
              <a:rPr lang="en-US" dirty="0"/>
              <a:t>Station Optimization</a:t>
            </a:r>
          </a:p>
        </p:txBody>
      </p:sp>
      <p:sp>
        <p:nvSpPr>
          <p:cNvPr id="3" name="Text Placeholder 2">
            <a:extLst>
              <a:ext uri="{FF2B5EF4-FFF2-40B4-BE49-F238E27FC236}">
                <a16:creationId xmlns:a16="http://schemas.microsoft.com/office/drawing/2014/main" id="{B7714956-FFFC-9072-1E8E-D95FD9D9C4A0}"/>
              </a:ext>
            </a:extLst>
          </p:cNvPr>
          <p:cNvSpPr>
            <a:spLocks noGrp="1"/>
          </p:cNvSpPr>
          <p:nvPr>
            <p:ph type="body" sz="quarter" idx="10"/>
          </p:nvPr>
        </p:nvSpPr>
        <p:spPr/>
        <p:txBody>
          <a:bodyPr/>
          <a:lstStyle/>
          <a:p>
            <a:pPr marL="0" indent="0">
              <a:buNone/>
            </a:pPr>
            <a:endParaRPr lang="en-US" sz="3200" b="1" dirty="0">
              <a:effectLst/>
              <a:uFill>
                <a:solidFill>
                  <a:srgbClr val="0871A8"/>
                </a:solidFill>
              </a:uFill>
              <a:latin typeface="Open Sauce Sans Black" panose="00000A00000000000000" pitchFamily="2" charset="0"/>
              <a:ea typeface="Arial" panose="020B0604020202020204" pitchFamily="34" charset="0"/>
              <a:cs typeface="Times New Roman" panose="02020603050405020304" pitchFamily="18" charset="0"/>
            </a:endParaRPr>
          </a:p>
          <a:p>
            <a:pPr marL="341313" marR="0" indent="-230188" algn="l">
              <a:spcBef>
                <a:spcPts val="0"/>
              </a:spcBef>
              <a:spcAft>
                <a:spcPts val="0"/>
              </a:spcAft>
            </a:pPr>
            <a:endParaRPr lang="en-US" sz="1800" b="1" dirty="0">
              <a:effectLst/>
              <a:latin typeface="Open Sauce Sans Light" panose="00000400000000000000" pitchFamily="2" charset="0"/>
              <a:ea typeface="Calibri" panose="020F0502020204030204" pitchFamily="34" charset="0"/>
              <a:cs typeface="Calibri" panose="020F0502020204030204" pitchFamily="34" charset="0"/>
            </a:endParaRPr>
          </a:p>
          <a:p>
            <a:pPr marL="111125" marR="0" indent="0" algn="l">
              <a:spcBef>
                <a:spcPts val="0"/>
              </a:spcBef>
              <a:spcAft>
                <a:spcPts val="0"/>
              </a:spcAft>
              <a:buNone/>
            </a:pPr>
            <a:endParaRPr lang="en-US" dirty="0"/>
          </a:p>
        </p:txBody>
      </p:sp>
      <p:pic>
        <p:nvPicPr>
          <p:cNvPr id="6" name="Picture 5">
            <a:extLst>
              <a:ext uri="{FF2B5EF4-FFF2-40B4-BE49-F238E27FC236}">
                <a16:creationId xmlns:a16="http://schemas.microsoft.com/office/drawing/2014/main" id="{8A9716CA-B95F-F679-5AE8-9E6FFEB5092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020762"/>
            <a:ext cx="6575611" cy="5081154"/>
          </a:xfrm>
          <a:prstGeom prst="rect">
            <a:avLst/>
          </a:prstGeom>
        </p:spPr>
      </p:pic>
    </p:spTree>
    <p:extLst>
      <p:ext uri="{BB962C8B-B14F-4D97-AF65-F5344CB8AC3E}">
        <p14:creationId xmlns:p14="http://schemas.microsoft.com/office/powerpoint/2010/main" val="232324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CE59-9DE7-AAFE-CBA9-2353C964396E}"/>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3BACD952-0779-43BB-6320-3EAD68239EEB}"/>
              </a:ext>
            </a:extLst>
          </p:cNvPr>
          <p:cNvSpPr>
            <a:spLocks noGrp="1"/>
          </p:cNvSpPr>
          <p:nvPr>
            <p:ph type="body" sz="quarter" idx="10"/>
          </p:nvPr>
        </p:nvSpPr>
        <p:spPr/>
        <p:txBody>
          <a:bodyPr/>
          <a:lstStyle/>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r>
              <a:rPr lang="en-US" sz="4000" dirty="0"/>
              <a:t>Questions?</a:t>
            </a:r>
          </a:p>
        </p:txBody>
      </p:sp>
    </p:spTree>
    <p:extLst>
      <p:ext uri="{BB962C8B-B14F-4D97-AF65-F5344CB8AC3E}">
        <p14:creationId xmlns:p14="http://schemas.microsoft.com/office/powerpoint/2010/main" val="361045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CB20-6660-45EF-087D-97943F2EF24D}"/>
              </a:ext>
            </a:extLst>
          </p:cNvPr>
          <p:cNvSpPr>
            <a:spLocks noGrp="1"/>
          </p:cNvSpPr>
          <p:nvPr>
            <p:ph type="title"/>
          </p:nvPr>
        </p:nvSpPr>
        <p:spPr/>
        <p:txBody>
          <a:bodyPr/>
          <a:lstStyle/>
          <a:p>
            <a:r>
              <a:rPr lang="en-US" dirty="0"/>
              <a:t>Presentation Overview </a:t>
            </a:r>
          </a:p>
        </p:txBody>
      </p:sp>
      <p:sp>
        <p:nvSpPr>
          <p:cNvPr id="3" name="Text Placeholder 2">
            <a:extLst>
              <a:ext uri="{FF2B5EF4-FFF2-40B4-BE49-F238E27FC236}">
                <a16:creationId xmlns:a16="http://schemas.microsoft.com/office/drawing/2014/main" id="{F9A91992-98FA-3785-2627-EB37A70567A7}"/>
              </a:ext>
            </a:extLst>
          </p:cNvPr>
          <p:cNvSpPr>
            <a:spLocks noGrp="1"/>
          </p:cNvSpPr>
          <p:nvPr>
            <p:ph type="body" sz="quarter" idx="10"/>
          </p:nvPr>
        </p:nvSpPr>
        <p:spPr/>
        <p:txBody>
          <a:bodyPr/>
          <a:lstStyle/>
          <a:p>
            <a:pPr marL="457200" indent="-457200">
              <a:buFont typeface="+mj-lt"/>
              <a:buAutoNum type="arabicPeriod"/>
            </a:pPr>
            <a:endParaRPr lang="en-US" dirty="0"/>
          </a:p>
          <a:p>
            <a:pPr marL="457200" indent="-457200">
              <a:buFont typeface="+mj-lt"/>
              <a:buAutoNum type="arabicPeriod"/>
            </a:pPr>
            <a:r>
              <a:rPr lang="en-US" dirty="0"/>
              <a:t>Coventry Current Fire Service Delivery </a:t>
            </a:r>
          </a:p>
          <a:p>
            <a:pPr marL="457200" indent="-457200">
              <a:buFont typeface="+mj-lt"/>
              <a:buAutoNum type="arabicPeriod"/>
            </a:pPr>
            <a:endParaRPr lang="en-US" dirty="0"/>
          </a:p>
          <a:p>
            <a:pPr marL="457200" indent="-457200">
              <a:buFont typeface="+mj-lt"/>
              <a:buAutoNum type="arabicPeriod"/>
            </a:pPr>
            <a:r>
              <a:rPr lang="en-US" dirty="0"/>
              <a:t>Options and Station Optimization</a:t>
            </a:r>
          </a:p>
          <a:p>
            <a:pPr marL="457200" indent="-457200">
              <a:buFont typeface="+mj-lt"/>
              <a:buAutoNum type="arabicPeriod"/>
            </a:pPr>
            <a:endParaRPr lang="en-US" dirty="0"/>
          </a:p>
          <a:p>
            <a:pPr marL="457200" indent="-457200">
              <a:buFont typeface="+mj-lt"/>
              <a:buAutoNum type="arabicPeriod"/>
            </a:pPr>
            <a:r>
              <a:rPr lang="en-US" dirty="0"/>
              <a:t>Questions and Answers </a:t>
            </a:r>
          </a:p>
          <a:p>
            <a:pPr marL="457200" indent="-457200">
              <a:buFont typeface="+mj-lt"/>
              <a:buAutoNum type="arabicPeriod" startAt="6"/>
            </a:pPr>
            <a:endParaRPr lang="en-US" dirty="0"/>
          </a:p>
          <a:p>
            <a:pPr marL="457200" indent="-457200">
              <a:buFont typeface="+mj-lt"/>
              <a:buAutoNum type="arabicPeriod" startAt="6"/>
            </a:pPr>
            <a:endParaRPr lang="en-US" dirty="0"/>
          </a:p>
          <a:p>
            <a:endParaRPr lang="en-US" dirty="0"/>
          </a:p>
        </p:txBody>
      </p:sp>
    </p:spTree>
    <p:extLst>
      <p:ext uri="{BB962C8B-B14F-4D97-AF65-F5344CB8AC3E}">
        <p14:creationId xmlns:p14="http://schemas.microsoft.com/office/powerpoint/2010/main" val="335751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33C5B-B1A1-349B-E38B-BDB4E5B7209D}"/>
              </a:ext>
            </a:extLst>
          </p:cNvPr>
          <p:cNvSpPr>
            <a:spLocks noGrp="1"/>
          </p:cNvSpPr>
          <p:nvPr>
            <p:ph type="title"/>
          </p:nvPr>
        </p:nvSpPr>
        <p:spPr/>
        <p:txBody>
          <a:bodyPr/>
          <a:lstStyle/>
          <a:p>
            <a:r>
              <a:rPr lang="en-US" dirty="0"/>
              <a:t> </a:t>
            </a:r>
          </a:p>
        </p:txBody>
      </p:sp>
      <p:sp>
        <p:nvSpPr>
          <p:cNvPr id="3" name="Text Placeholder 2">
            <a:extLst>
              <a:ext uri="{FF2B5EF4-FFF2-40B4-BE49-F238E27FC236}">
                <a16:creationId xmlns:a16="http://schemas.microsoft.com/office/drawing/2014/main" id="{3716CE18-CFFC-24B8-CEF5-2BEBA258D08B}"/>
              </a:ext>
            </a:extLst>
          </p:cNvPr>
          <p:cNvSpPr>
            <a:spLocks noGrp="1"/>
          </p:cNvSpPr>
          <p:nvPr>
            <p:ph type="body" sz="quarter" idx="10"/>
          </p:nvPr>
        </p:nvSpPr>
        <p:spPr/>
        <p:txBody>
          <a:bodyPr>
            <a:noAutofit/>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dirty="0"/>
              <a:t>Current Fire Service Delivery </a:t>
            </a:r>
          </a:p>
          <a:p>
            <a:pPr marL="0" indent="0" algn="ctr">
              <a:buNone/>
            </a:pPr>
            <a:endParaRPr lang="en-US" sz="4000" dirty="0"/>
          </a:p>
          <a:p>
            <a:pPr marL="0" indent="0">
              <a:buNone/>
            </a:pPr>
            <a:endParaRPr lang="en-US" sz="4000" dirty="0"/>
          </a:p>
          <a:p>
            <a:pPr marL="0" indent="0">
              <a:buNone/>
            </a:pPr>
            <a:endParaRPr lang="en-US" sz="4000" dirty="0"/>
          </a:p>
          <a:p>
            <a:pPr marL="0" indent="0">
              <a:buNone/>
            </a:pPr>
            <a:endParaRPr lang="en-US" sz="4000" dirty="0"/>
          </a:p>
          <a:p>
            <a:pPr marL="0" indent="0">
              <a:buNone/>
            </a:pPr>
            <a:endParaRPr lang="en-US" sz="4000" dirty="0"/>
          </a:p>
        </p:txBody>
      </p:sp>
    </p:spTree>
    <p:extLst>
      <p:ext uri="{BB962C8B-B14F-4D97-AF65-F5344CB8AC3E}">
        <p14:creationId xmlns:p14="http://schemas.microsoft.com/office/powerpoint/2010/main" val="56256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D1046-7630-050F-C6D6-43C80F23855F}"/>
              </a:ext>
            </a:extLst>
          </p:cNvPr>
          <p:cNvSpPr>
            <a:spLocks noGrp="1"/>
          </p:cNvSpPr>
          <p:nvPr>
            <p:ph type="title"/>
          </p:nvPr>
        </p:nvSpPr>
        <p:spPr/>
        <p:txBody>
          <a:bodyPr/>
          <a:lstStyle/>
          <a:p>
            <a:r>
              <a:rPr lang="en-US" dirty="0"/>
              <a:t>Deployment Overview </a:t>
            </a:r>
          </a:p>
        </p:txBody>
      </p:sp>
      <p:sp>
        <p:nvSpPr>
          <p:cNvPr id="3" name="Text Placeholder 2">
            <a:extLst>
              <a:ext uri="{FF2B5EF4-FFF2-40B4-BE49-F238E27FC236}">
                <a16:creationId xmlns:a16="http://schemas.microsoft.com/office/drawing/2014/main" id="{ABF8BFC9-699B-1B16-34F7-E97184922627}"/>
              </a:ext>
            </a:extLst>
          </p:cNvPr>
          <p:cNvSpPr>
            <a:spLocks noGrp="1"/>
          </p:cNvSpPr>
          <p:nvPr>
            <p:ph type="body" sz="quarter" idx="10"/>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220231B2-B7B3-92B8-3DB8-C995E001A8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143000"/>
            <a:ext cx="6311151" cy="4876799"/>
          </a:xfrm>
          <a:prstGeom prst="rect">
            <a:avLst/>
          </a:prstGeom>
        </p:spPr>
      </p:pic>
    </p:spTree>
    <p:extLst>
      <p:ext uri="{BB962C8B-B14F-4D97-AF65-F5344CB8AC3E}">
        <p14:creationId xmlns:p14="http://schemas.microsoft.com/office/powerpoint/2010/main" val="3049969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B517-8E67-B1C2-44BF-0BE052A8A223}"/>
              </a:ext>
            </a:extLst>
          </p:cNvPr>
          <p:cNvSpPr>
            <a:spLocks noGrp="1"/>
          </p:cNvSpPr>
          <p:nvPr>
            <p:ph type="title"/>
          </p:nvPr>
        </p:nvSpPr>
        <p:spPr/>
        <p:txBody>
          <a:bodyPr/>
          <a:lstStyle/>
          <a:p>
            <a:r>
              <a:rPr lang="en-US" dirty="0"/>
              <a:t>Service Demand</a:t>
            </a:r>
          </a:p>
        </p:txBody>
      </p:sp>
      <p:sp>
        <p:nvSpPr>
          <p:cNvPr id="3" name="Text Placeholder 2">
            <a:extLst>
              <a:ext uri="{FF2B5EF4-FFF2-40B4-BE49-F238E27FC236}">
                <a16:creationId xmlns:a16="http://schemas.microsoft.com/office/drawing/2014/main" id="{BA331A6A-7C21-915B-FED9-1FA838EA3D1B}"/>
              </a:ext>
            </a:extLst>
          </p:cNvPr>
          <p:cNvSpPr>
            <a:spLocks noGrp="1"/>
          </p:cNvSpPr>
          <p:nvPr>
            <p:ph type="body" sz="quarter" idx="10"/>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F3234F2D-727A-0D39-EFC3-9319DA5C3DCB}"/>
              </a:ext>
            </a:extLst>
          </p:cNvPr>
          <p:cNvPicPr>
            <a:picLocks noChangeAspect="1"/>
          </p:cNvPicPr>
          <p:nvPr/>
        </p:nvPicPr>
        <p:blipFill>
          <a:blip r:embed="rId2"/>
          <a:stretch>
            <a:fillRect/>
          </a:stretch>
        </p:blipFill>
        <p:spPr>
          <a:xfrm>
            <a:off x="381000" y="1219200"/>
            <a:ext cx="4114800" cy="2450387"/>
          </a:xfrm>
          <a:prstGeom prst="rect">
            <a:avLst/>
          </a:prstGeom>
        </p:spPr>
      </p:pic>
      <p:pic>
        <p:nvPicPr>
          <p:cNvPr id="6" name="Picture 5">
            <a:extLst>
              <a:ext uri="{FF2B5EF4-FFF2-40B4-BE49-F238E27FC236}">
                <a16:creationId xmlns:a16="http://schemas.microsoft.com/office/drawing/2014/main" id="{EF079E38-72F8-3106-1FBC-DAB0F621B072}"/>
              </a:ext>
            </a:extLst>
          </p:cNvPr>
          <p:cNvPicPr>
            <a:picLocks noChangeAspect="1"/>
          </p:cNvPicPr>
          <p:nvPr/>
        </p:nvPicPr>
        <p:blipFill>
          <a:blip r:embed="rId3"/>
          <a:stretch>
            <a:fillRect/>
          </a:stretch>
        </p:blipFill>
        <p:spPr>
          <a:xfrm>
            <a:off x="4821746" y="3572552"/>
            <a:ext cx="4093654" cy="2450387"/>
          </a:xfrm>
          <a:prstGeom prst="rect">
            <a:avLst/>
          </a:prstGeom>
        </p:spPr>
      </p:pic>
    </p:spTree>
    <p:extLst>
      <p:ext uri="{BB962C8B-B14F-4D97-AF65-F5344CB8AC3E}">
        <p14:creationId xmlns:p14="http://schemas.microsoft.com/office/powerpoint/2010/main" val="3409683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F25D9-D428-EE12-5451-800C970BFF80}"/>
              </a:ext>
            </a:extLst>
          </p:cNvPr>
          <p:cNvSpPr>
            <a:spLocks noGrp="1"/>
          </p:cNvSpPr>
          <p:nvPr>
            <p:ph type="title"/>
          </p:nvPr>
        </p:nvSpPr>
        <p:spPr/>
        <p:txBody>
          <a:bodyPr/>
          <a:lstStyle/>
          <a:p>
            <a:r>
              <a:rPr lang="en-US" dirty="0"/>
              <a:t>Temporal Variation</a:t>
            </a:r>
          </a:p>
        </p:txBody>
      </p:sp>
      <p:sp>
        <p:nvSpPr>
          <p:cNvPr id="3" name="Text Placeholder 2">
            <a:extLst>
              <a:ext uri="{FF2B5EF4-FFF2-40B4-BE49-F238E27FC236}">
                <a16:creationId xmlns:a16="http://schemas.microsoft.com/office/drawing/2014/main" id="{1AACF38C-C7B6-6D6A-2D1E-896BF2BD9C5B}"/>
              </a:ext>
            </a:extLst>
          </p:cNvPr>
          <p:cNvSpPr>
            <a:spLocks noGrp="1"/>
          </p:cNvSpPr>
          <p:nvPr>
            <p:ph type="body" sz="quarter" idx="10"/>
          </p:nvPr>
        </p:nvSpPr>
        <p:spPr/>
        <p:txBody>
          <a:bodyPr/>
          <a:lstStyle/>
          <a:p>
            <a:pPr marL="0" indent="0">
              <a:buNone/>
            </a:pPr>
            <a:r>
              <a:rPr lang="en-US" dirty="0"/>
              <a:t> </a:t>
            </a:r>
          </a:p>
        </p:txBody>
      </p:sp>
      <p:pic>
        <p:nvPicPr>
          <p:cNvPr id="4" name="Picture 3">
            <a:extLst>
              <a:ext uri="{FF2B5EF4-FFF2-40B4-BE49-F238E27FC236}">
                <a16:creationId xmlns:a16="http://schemas.microsoft.com/office/drawing/2014/main" id="{E0E5B3E8-19D8-F3B4-50A4-8E6AAA168213}"/>
              </a:ext>
            </a:extLst>
          </p:cNvPr>
          <p:cNvPicPr>
            <a:picLocks noChangeAspect="1"/>
          </p:cNvPicPr>
          <p:nvPr/>
        </p:nvPicPr>
        <p:blipFill>
          <a:blip r:embed="rId2"/>
          <a:stretch>
            <a:fillRect/>
          </a:stretch>
        </p:blipFill>
        <p:spPr>
          <a:xfrm>
            <a:off x="2590800" y="3611556"/>
            <a:ext cx="3962400" cy="2359632"/>
          </a:xfrm>
          <a:prstGeom prst="rect">
            <a:avLst/>
          </a:prstGeom>
        </p:spPr>
      </p:pic>
      <p:pic>
        <p:nvPicPr>
          <p:cNvPr id="6" name="Picture 5">
            <a:extLst>
              <a:ext uri="{FF2B5EF4-FFF2-40B4-BE49-F238E27FC236}">
                <a16:creationId xmlns:a16="http://schemas.microsoft.com/office/drawing/2014/main" id="{0724EF46-F962-ECD4-42F6-4F7CC131C0B6}"/>
              </a:ext>
            </a:extLst>
          </p:cNvPr>
          <p:cNvPicPr>
            <a:picLocks noChangeAspect="1"/>
          </p:cNvPicPr>
          <p:nvPr/>
        </p:nvPicPr>
        <p:blipFill>
          <a:blip r:embed="rId3"/>
          <a:stretch>
            <a:fillRect/>
          </a:stretch>
        </p:blipFill>
        <p:spPr>
          <a:xfrm>
            <a:off x="4953000" y="1076586"/>
            <a:ext cx="3694364" cy="2200015"/>
          </a:xfrm>
          <a:prstGeom prst="rect">
            <a:avLst/>
          </a:prstGeom>
        </p:spPr>
      </p:pic>
      <p:pic>
        <p:nvPicPr>
          <p:cNvPr id="10" name="Picture 9">
            <a:extLst>
              <a:ext uri="{FF2B5EF4-FFF2-40B4-BE49-F238E27FC236}">
                <a16:creationId xmlns:a16="http://schemas.microsoft.com/office/drawing/2014/main" id="{6F593D69-3E30-7ABF-6A65-39539BFC4937}"/>
              </a:ext>
            </a:extLst>
          </p:cNvPr>
          <p:cNvPicPr>
            <a:picLocks noChangeAspect="1"/>
          </p:cNvPicPr>
          <p:nvPr/>
        </p:nvPicPr>
        <p:blipFill>
          <a:blip r:embed="rId4"/>
          <a:stretch>
            <a:fillRect/>
          </a:stretch>
        </p:blipFill>
        <p:spPr>
          <a:xfrm>
            <a:off x="609600" y="1069128"/>
            <a:ext cx="3733800" cy="2236061"/>
          </a:xfrm>
          <a:prstGeom prst="rect">
            <a:avLst/>
          </a:prstGeom>
        </p:spPr>
      </p:pic>
    </p:spTree>
    <p:extLst>
      <p:ext uri="{BB962C8B-B14F-4D97-AF65-F5344CB8AC3E}">
        <p14:creationId xmlns:p14="http://schemas.microsoft.com/office/powerpoint/2010/main" val="194172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497D-03AD-4479-0724-C1BD84FAF7E6}"/>
              </a:ext>
            </a:extLst>
          </p:cNvPr>
          <p:cNvSpPr>
            <a:spLocks noGrp="1"/>
          </p:cNvSpPr>
          <p:nvPr>
            <p:ph type="title"/>
          </p:nvPr>
        </p:nvSpPr>
        <p:spPr/>
        <p:txBody>
          <a:bodyPr>
            <a:normAutofit/>
          </a:bodyPr>
          <a:lstStyle/>
          <a:p>
            <a:r>
              <a:rPr lang="en-US" sz="2800" dirty="0"/>
              <a:t>Population Density and Hot Spot Analysis</a:t>
            </a:r>
          </a:p>
        </p:txBody>
      </p:sp>
      <p:sp>
        <p:nvSpPr>
          <p:cNvPr id="3" name="Text Placeholder 2">
            <a:extLst>
              <a:ext uri="{FF2B5EF4-FFF2-40B4-BE49-F238E27FC236}">
                <a16:creationId xmlns:a16="http://schemas.microsoft.com/office/drawing/2014/main" id="{3D3E1ECA-2BB8-69BA-E0B3-A78610CB12C3}"/>
              </a:ext>
            </a:extLst>
          </p:cNvPr>
          <p:cNvSpPr>
            <a:spLocks noGrp="1"/>
          </p:cNvSpPr>
          <p:nvPr>
            <p:ph type="body" sz="quarter" idx="10"/>
          </p:nvPr>
        </p:nvSpPr>
        <p:spPr/>
        <p:txBody>
          <a:bodyPr/>
          <a:lstStyle/>
          <a:p>
            <a:pPr marL="0" indent="0">
              <a:buNone/>
            </a:pPr>
            <a:r>
              <a:rPr lang="en-US" dirty="0"/>
              <a:t> </a:t>
            </a:r>
          </a:p>
        </p:txBody>
      </p:sp>
      <p:pic>
        <p:nvPicPr>
          <p:cNvPr id="5" name="Picture 4">
            <a:extLst>
              <a:ext uri="{FF2B5EF4-FFF2-40B4-BE49-F238E27FC236}">
                <a16:creationId xmlns:a16="http://schemas.microsoft.com/office/drawing/2014/main" id="{CF65EAE1-5B86-30AB-47A9-FF0898A7E7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326" y="1306424"/>
            <a:ext cx="4291948" cy="3316505"/>
          </a:xfrm>
          <a:prstGeom prst="rect">
            <a:avLst/>
          </a:prstGeom>
        </p:spPr>
      </p:pic>
      <p:pic>
        <p:nvPicPr>
          <p:cNvPr id="9" name="Picture 8">
            <a:extLst>
              <a:ext uri="{FF2B5EF4-FFF2-40B4-BE49-F238E27FC236}">
                <a16:creationId xmlns:a16="http://schemas.microsoft.com/office/drawing/2014/main" id="{2FCF8214-92EB-F531-6AE7-5E495D948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306424"/>
            <a:ext cx="4291949" cy="3316506"/>
          </a:xfrm>
          <a:prstGeom prst="rect">
            <a:avLst/>
          </a:prstGeom>
        </p:spPr>
      </p:pic>
    </p:spTree>
    <p:extLst>
      <p:ext uri="{BB962C8B-B14F-4D97-AF65-F5344CB8AC3E}">
        <p14:creationId xmlns:p14="http://schemas.microsoft.com/office/powerpoint/2010/main" val="289226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7531-0B66-28B1-5162-ADA3781A6B50}"/>
              </a:ext>
            </a:extLst>
          </p:cNvPr>
          <p:cNvSpPr>
            <a:spLocks noGrp="1"/>
          </p:cNvSpPr>
          <p:nvPr>
            <p:ph type="title"/>
          </p:nvPr>
        </p:nvSpPr>
        <p:spPr>
          <a:xfrm>
            <a:off x="76200" y="152400"/>
            <a:ext cx="8915400" cy="868362"/>
          </a:xfrm>
        </p:spPr>
        <p:txBody>
          <a:bodyPr>
            <a:normAutofit/>
          </a:bodyPr>
          <a:lstStyle/>
          <a:p>
            <a:r>
              <a:rPr lang="en-US" b="1" dirty="0">
                <a:effectLst/>
                <a:ea typeface="Open Sauce Sans Light" panose="00000400000000000000" pitchFamily="2" charset="0"/>
                <a:cs typeface="Open Sauce Sans Light" panose="00000400000000000000" pitchFamily="2" charset="0"/>
              </a:rPr>
              <a:t>4 and 8-Minute Travel </a:t>
            </a:r>
            <a:endParaRPr lang="en-US" dirty="0"/>
          </a:p>
        </p:txBody>
      </p:sp>
      <p:sp>
        <p:nvSpPr>
          <p:cNvPr id="3" name="Text Placeholder 2">
            <a:extLst>
              <a:ext uri="{FF2B5EF4-FFF2-40B4-BE49-F238E27FC236}">
                <a16:creationId xmlns:a16="http://schemas.microsoft.com/office/drawing/2014/main" id="{50C8B63B-4EA4-EBFF-FB34-02803332A033}"/>
              </a:ext>
            </a:extLst>
          </p:cNvPr>
          <p:cNvSpPr>
            <a:spLocks noGrp="1"/>
          </p:cNvSpPr>
          <p:nvPr>
            <p:ph type="body" sz="quarter" idx="10"/>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EEA071BF-2080-687F-5B2F-A5126D806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148688"/>
            <a:ext cx="6248400" cy="4828309"/>
          </a:xfrm>
          <a:prstGeom prst="rect">
            <a:avLst/>
          </a:prstGeom>
        </p:spPr>
      </p:pic>
    </p:spTree>
    <p:extLst>
      <p:ext uri="{BB962C8B-B14F-4D97-AF65-F5344CB8AC3E}">
        <p14:creationId xmlns:p14="http://schemas.microsoft.com/office/powerpoint/2010/main" val="507296086"/>
      </p:ext>
    </p:extLst>
  </p:cSld>
  <p:clrMapOvr>
    <a:masterClrMapping/>
  </p:clrMapOvr>
</p:sld>
</file>

<file path=ppt/theme/theme1.xml><?xml version="1.0" encoding="utf-8"?>
<a:theme xmlns:a="http://schemas.openxmlformats.org/drawingml/2006/main" name="ESC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Open Sauce Sans Extra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13211</TotalTime>
  <Words>330</Words>
  <Application>Microsoft Office PowerPoint</Application>
  <PresentationFormat>On-screen Show (4:3)</PresentationFormat>
  <Paragraphs>96</Paragraphs>
  <Slides>25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Avenir Next LT Pro</vt:lpstr>
      <vt:lpstr>Calibri</vt:lpstr>
      <vt:lpstr>Cambria</vt:lpstr>
      <vt:lpstr>Open Sauce Sans Black</vt:lpstr>
      <vt:lpstr>Open Sauce Sans ExtraBold</vt:lpstr>
      <vt:lpstr>Open Sauce Sans Light</vt:lpstr>
      <vt:lpstr>Wingdings</vt:lpstr>
      <vt:lpstr>ESCI</vt:lpstr>
      <vt:lpstr> Fire Services Assessment Study  Coventry, Rhode Island   </vt:lpstr>
      <vt:lpstr>Dynamix Consulting Group</vt:lpstr>
      <vt:lpstr>Presentation Overview </vt:lpstr>
      <vt:lpstr> </vt:lpstr>
      <vt:lpstr>Deployment Overview </vt:lpstr>
      <vt:lpstr>Service Demand</vt:lpstr>
      <vt:lpstr>Temporal Variation</vt:lpstr>
      <vt:lpstr>Population Density and Hot Spot Analysis</vt:lpstr>
      <vt:lpstr>4 and 8-Minute Travel </vt:lpstr>
      <vt:lpstr>Insurance Services Office </vt:lpstr>
      <vt:lpstr>Resource Reliability </vt:lpstr>
      <vt:lpstr>Response Continuum </vt:lpstr>
      <vt:lpstr>Call Processing </vt:lpstr>
      <vt:lpstr>Turnout Time</vt:lpstr>
      <vt:lpstr>Travel Time</vt:lpstr>
      <vt:lpstr>Response Performance</vt:lpstr>
      <vt:lpstr> </vt:lpstr>
      <vt:lpstr>Options for Consideration </vt:lpstr>
      <vt:lpstr>Options for Consideration </vt:lpstr>
      <vt:lpstr>Options for Consideration </vt:lpstr>
      <vt:lpstr>Station Optimization</vt:lpstr>
      <vt:lpstr>Station Optimization</vt:lpstr>
      <vt:lpstr>Station Optimization</vt:lpstr>
      <vt:lpstr>Station Optimization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A. Stouffer</dc:creator>
  <cp:lastModifiedBy>Stuart McCutcheon</cp:lastModifiedBy>
  <cp:revision>485</cp:revision>
  <cp:lastPrinted>2022-06-08T07:39:48Z</cp:lastPrinted>
  <dcterms:created xsi:type="dcterms:W3CDTF">2016-03-05T14:49:10Z</dcterms:created>
  <dcterms:modified xsi:type="dcterms:W3CDTF">2023-12-11T13:14:20Z</dcterms:modified>
</cp:coreProperties>
</file>