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256" r:id="rId2"/>
    <p:sldId id="257" r:id="rId3"/>
    <p:sldId id="258" r:id="rId4"/>
    <p:sldId id="265" r:id="rId5"/>
    <p:sldId id="263" r:id="rId6"/>
    <p:sldId id="266" r:id="rId7"/>
    <p:sldId id="259" r:id="rId8"/>
    <p:sldId id="260" r:id="rId9"/>
    <p:sldId id="261" r:id="rId10"/>
    <p:sldId id="264"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3" d="100"/>
          <a:sy n="73" d="100"/>
        </p:scale>
        <p:origin x="78"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7461D8-C952-4B6B-A84A-C71DE675239E}" type="datetimeFigureOut">
              <a:rPr lang="en-US" smtClean="0"/>
              <a:t>12/16/2021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03B0FF-CA93-4207-B0B2-74919C01201E}" type="slidenum">
              <a:rPr lang="en-US" smtClean="0"/>
              <a:t>‹#›</a:t>
            </a:fld>
            <a:endParaRPr lang="en-US"/>
          </a:p>
        </p:txBody>
      </p:sp>
    </p:spTree>
    <p:extLst>
      <p:ext uri="{BB962C8B-B14F-4D97-AF65-F5344CB8AC3E}">
        <p14:creationId xmlns:p14="http://schemas.microsoft.com/office/powerpoint/2010/main" val="1158807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03B0FF-CA93-4207-B0B2-74919C01201E}" type="slidenum">
              <a:rPr lang="en-US" smtClean="0"/>
              <a:t>5</a:t>
            </a:fld>
            <a:endParaRPr lang="en-US"/>
          </a:p>
        </p:txBody>
      </p:sp>
    </p:spTree>
    <p:extLst>
      <p:ext uri="{BB962C8B-B14F-4D97-AF65-F5344CB8AC3E}">
        <p14:creationId xmlns:p14="http://schemas.microsoft.com/office/powerpoint/2010/main" val="219562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1BCCE6-31A3-43B2-B103-DF9F71D1E59D}" type="datetime1">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1486403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95384E-5580-41EC-8552-188C7E22CCED}" type="datetime1">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1864548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8664FD-648B-433A-BE89-E5F078802A41}" type="datetime1">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238469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F13535-6306-4278-840D-A80C1947724A}" type="datetime1">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42139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71C188-AFF9-4B64-A810-45200A518829}" type="datetime1">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4019273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B1B27D6-D9BA-43FC-B3CA-66C3C72DD9C4}" type="datetime1">
              <a:rPr lang="en-US" smtClean="0"/>
              <a:t>12/16/2021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2475947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2365505-571E-447F-9B60-09FD6CD33F9C}" type="datetime1">
              <a:rPr lang="en-US" smtClean="0"/>
              <a:t>12/16/2021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2054895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3DB1D1-EC64-4644-9146-D12F59A3F124}" type="datetime1">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2237864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E76F0F-4666-4F03-B9F4-737DA92F9FC0}" type="datetime1">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327362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1C1729-7B8D-46F7-BAEC-2464C1A05F35}" type="datetime1">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4286243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F2D7D7-FF50-4A25-89EF-182A7BE06921}" type="datetime1">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3558650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2BDEC14-A29F-4788-937D-B656E1833B61}" type="datetime1">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3656043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ECA926-3BD4-40F3-B405-3E14E7F0E608}" type="datetime1">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2199076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9437AE9-CE00-428A-9D70-60055437050E}" type="datetime1">
              <a:rPr lang="en-US" smtClean="0"/>
              <a:t>12/16/2021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372950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F3FEB64-8377-4C2B-8430-4FE8C32C83B6}" type="datetime1">
              <a:rPr lang="en-US" smtClean="0"/>
              <a:t>12/16/2021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1240101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5766C5FD-BF92-443F-80F4-561D6BC36C82}" type="datetime1">
              <a:rPr lang="en-US" smtClean="0"/>
              <a:t>12/16/2021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4143494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377800-DD32-41AB-95CF-ED43AD9ADD6A}" type="datetime1">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42B93-ACEA-46EA-AFBD-8313382A81E5}" type="slidenum">
              <a:rPr lang="en-US" smtClean="0"/>
              <a:t>‹#›</a:t>
            </a:fld>
            <a:endParaRPr lang="en-US"/>
          </a:p>
        </p:txBody>
      </p:sp>
    </p:spTree>
    <p:extLst>
      <p:ext uri="{BB962C8B-B14F-4D97-AF65-F5344CB8AC3E}">
        <p14:creationId xmlns:p14="http://schemas.microsoft.com/office/powerpoint/2010/main" val="1592686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7D48421-A8D1-4427-91FC-74B357E65673}" type="datetime1">
              <a:rPr lang="en-US" smtClean="0"/>
              <a:t>12/16/2021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BF42B93-ACEA-46EA-AFBD-8313382A81E5}" type="slidenum">
              <a:rPr lang="en-US" smtClean="0"/>
              <a:t>‹#›</a:t>
            </a:fld>
            <a:endParaRPr lang="en-US"/>
          </a:p>
        </p:txBody>
      </p:sp>
    </p:spTree>
    <p:extLst>
      <p:ext uri="{BB962C8B-B14F-4D97-AF65-F5344CB8AC3E}">
        <p14:creationId xmlns:p14="http://schemas.microsoft.com/office/powerpoint/2010/main" val="141107278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American Recovery Plan Act</a:t>
            </a:r>
            <a:endParaRPr lang="en-US" dirty="0"/>
          </a:p>
        </p:txBody>
      </p:sp>
      <p:sp>
        <p:nvSpPr>
          <p:cNvPr id="3" name="Subtitle 2"/>
          <p:cNvSpPr>
            <a:spLocks noGrp="1"/>
          </p:cNvSpPr>
          <p:nvPr>
            <p:ph type="subTitle" idx="1"/>
          </p:nvPr>
        </p:nvSpPr>
        <p:spPr/>
        <p:txBody>
          <a:bodyPr/>
          <a:lstStyle/>
          <a:p>
            <a:r>
              <a:rPr lang="en-US" dirty="0" smtClean="0"/>
              <a:t>COVID Relief Funds – Allocation Discussion</a:t>
            </a:r>
          </a:p>
          <a:p>
            <a:r>
              <a:rPr lang="en-US" b="1" dirty="0" smtClean="0"/>
              <a:t>TOWN-WIDE MEETING FOR PUBLIC INPUT</a:t>
            </a:r>
            <a:endParaRPr lang="en-US" b="1" dirty="0"/>
          </a:p>
        </p:txBody>
      </p:sp>
      <p:sp>
        <p:nvSpPr>
          <p:cNvPr id="4" name="Slide Number Placeholder 3"/>
          <p:cNvSpPr>
            <a:spLocks noGrp="1"/>
          </p:cNvSpPr>
          <p:nvPr>
            <p:ph type="sldNum" sz="quarter" idx="12"/>
          </p:nvPr>
        </p:nvSpPr>
        <p:spPr/>
        <p:txBody>
          <a:bodyPr/>
          <a:lstStyle/>
          <a:p>
            <a:fld id="{0BF42B93-ACEA-46EA-AFBD-8313382A81E5}" type="slidenum">
              <a:rPr lang="en-US" smtClean="0"/>
              <a:t>1</a:t>
            </a:fld>
            <a:endParaRPr lang="en-US"/>
          </a:p>
        </p:txBody>
      </p:sp>
    </p:spTree>
    <p:extLst>
      <p:ext uri="{BB962C8B-B14F-4D97-AF65-F5344CB8AC3E}">
        <p14:creationId xmlns:p14="http://schemas.microsoft.com/office/powerpoint/2010/main" val="1015513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ARPA </a:t>
            </a:r>
            <a:r>
              <a:rPr lang="en-US" dirty="0"/>
              <a:t>f</a:t>
            </a:r>
            <a:r>
              <a:rPr lang="en-US" dirty="0" smtClean="0"/>
              <a:t>unds allocations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3608929"/>
              </p:ext>
            </p:extLst>
          </p:nvPr>
        </p:nvGraphicFramePr>
        <p:xfrm>
          <a:off x="1103313" y="2052638"/>
          <a:ext cx="8947152" cy="741680"/>
        </p:xfrm>
        <a:graphic>
          <a:graphicData uri="http://schemas.openxmlformats.org/drawingml/2006/table">
            <a:tbl>
              <a:tblPr firstRow="1" bandRow="1">
                <a:tableStyleId>{5C22544A-7EE6-4342-B048-85BDC9FD1C3A}</a:tableStyleId>
              </a:tblPr>
              <a:tblGrid>
                <a:gridCol w="2236788"/>
                <a:gridCol w="2236788"/>
                <a:gridCol w="2236788"/>
                <a:gridCol w="2236788"/>
              </a:tblGrid>
              <a:tr h="370840">
                <a:tc>
                  <a:txBody>
                    <a:bodyPr/>
                    <a:lstStyle/>
                    <a:p>
                      <a:r>
                        <a:rPr lang="en-US" dirty="0" smtClean="0"/>
                        <a:t>Available</a:t>
                      </a:r>
                      <a:endParaRPr lang="en-US" dirty="0"/>
                    </a:p>
                  </a:txBody>
                  <a:tcPr>
                    <a:solidFill>
                      <a:schemeClr val="tx2">
                        <a:lumMod val="75000"/>
                      </a:schemeClr>
                    </a:solidFill>
                  </a:tcPr>
                </a:tc>
                <a:tc>
                  <a:txBody>
                    <a:bodyPr/>
                    <a:lstStyle/>
                    <a:p>
                      <a:r>
                        <a:rPr lang="en-US" dirty="0" smtClean="0"/>
                        <a:t>Replacement</a:t>
                      </a:r>
                      <a:endParaRPr lang="en-US" dirty="0"/>
                    </a:p>
                  </a:txBody>
                  <a:tcPr/>
                </a:tc>
                <a:tc>
                  <a:txBody>
                    <a:bodyPr/>
                    <a:lstStyle/>
                    <a:p>
                      <a:r>
                        <a:rPr lang="en-US" dirty="0" smtClean="0"/>
                        <a:t>Premium pay</a:t>
                      </a:r>
                      <a:endParaRPr lang="en-US" dirty="0"/>
                    </a:p>
                  </a:txBody>
                  <a:tcPr/>
                </a:tc>
                <a:tc>
                  <a:txBody>
                    <a:bodyPr/>
                    <a:lstStyle/>
                    <a:p>
                      <a:r>
                        <a:rPr lang="en-US" dirty="0" smtClean="0"/>
                        <a:t>Infrastructure</a:t>
                      </a:r>
                      <a:endParaRPr lang="en-US" dirty="0"/>
                    </a:p>
                  </a:txBody>
                  <a:tcPr/>
                </a:tc>
              </a:tr>
              <a:tr h="370840">
                <a:tc>
                  <a:txBody>
                    <a:bodyPr/>
                    <a:lstStyle/>
                    <a:p>
                      <a:r>
                        <a:rPr lang="en-US" dirty="0" smtClean="0"/>
                        <a:t>$8,400,000</a:t>
                      </a:r>
                      <a:endParaRPr lang="en-US" dirty="0"/>
                    </a:p>
                  </a:txBody>
                  <a:tcPr>
                    <a:solidFill>
                      <a:schemeClr val="tx2">
                        <a:lumMod val="75000"/>
                      </a:schemeClr>
                    </a:solidFill>
                  </a:tcPr>
                </a:tc>
                <a:tc>
                  <a:txBody>
                    <a:bodyPr/>
                    <a:lstStyle/>
                    <a:p>
                      <a:r>
                        <a:rPr lang="en-US" dirty="0" smtClean="0"/>
                        <a:t>$1,300,000</a:t>
                      </a:r>
                      <a:endParaRPr lang="en-US" dirty="0"/>
                    </a:p>
                  </a:txBody>
                  <a:tcPr/>
                </a:tc>
                <a:tc>
                  <a:txBody>
                    <a:bodyPr/>
                    <a:lstStyle/>
                    <a:p>
                      <a:r>
                        <a:rPr lang="en-US" dirty="0" smtClean="0"/>
                        <a:t>?</a:t>
                      </a:r>
                      <a:endParaRPr lang="en-US" dirty="0"/>
                    </a:p>
                  </a:txBody>
                  <a:tcPr/>
                </a:tc>
                <a:tc>
                  <a:txBody>
                    <a:bodyPr/>
                    <a:lstStyle/>
                    <a:p>
                      <a:r>
                        <a:rPr lang="en-US" dirty="0" smtClean="0"/>
                        <a:t>$7,100,000</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0BF42B93-ACEA-46EA-AFBD-8313382A81E5}" type="slidenum">
              <a:rPr lang="en-US" smtClean="0"/>
              <a:t>10</a:t>
            </a:fld>
            <a:endParaRPr lang="en-US"/>
          </a:p>
        </p:txBody>
      </p:sp>
      <p:sp>
        <p:nvSpPr>
          <p:cNvPr id="5" name="TextBox 4"/>
          <p:cNvSpPr txBox="1"/>
          <p:nvPr/>
        </p:nvSpPr>
        <p:spPr>
          <a:xfrm>
            <a:off x="1103313" y="3370217"/>
            <a:ext cx="9339943" cy="923330"/>
          </a:xfrm>
          <a:prstGeom prst="rect">
            <a:avLst/>
          </a:prstGeom>
          <a:noFill/>
        </p:spPr>
        <p:txBody>
          <a:bodyPr wrap="square" rtlCol="0">
            <a:spAutoFit/>
          </a:bodyPr>
          <a:lstStyle/>
          <a:p>
            <a:r>
              <a:rPr lang="en-US" dirty="0" smtClean="0"/>
              <a:t>These allocations are preliminary and subject to revision upon completion of further research and analysis of the 2020 and 2021 fiscal year budget revenues and expenses.</a:t>
            </a:r>
            <a:endParaRPr lang="en-US" dirty="0"/>
          </a:p>
        </p:txBody>
      </p:sp>
    </p:spTree>
    <p:extLst>
      <p:ext uri="{BB962C8B-B14F-4D97-AF65-F5344CB8AC3E}">
        <p14:creationId xmlns:p14="http://schemas.microsoft.com/office/powerpoint/2010/main" val="3223038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list of Town funding </a:t>
            </a:r>
            <a:r>
              <a:rPr lang="en-US" dirty="0" smtClean="0"/>
              <a:t>options $1,980,000</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Performance audit $</a:t>
            </a:r>
            <a:r>
              <a:rPr lang="en-US" dirty="0" smtClean="0"/>
              <a:t>130,000 </a:t>
            </a:r>
            <a:r>
              <a:rPr lang="en-US" dirty="0" smtClean="0"/>
              <a:t>(revenue replacement</a:t>
            </a:r>
            <a:r>
              <a:rPr lang="en-US" dirty="0" smtClean="0"/>
              <a:t>) *already committed</a:t>
            </a:r>
            <a:endParaRPr lang="en-US" dirty="0" smtClean="0"/>
          </a:p>
          <a:p>
            <a:r>
              <a:rPr lang="en-US" dirty="0" smtClean="0"/>
              <a:t>Comprehensive plan $156,000 (revenue replacement</a:t>
            </a:r>
            <a:r>
              <a:rPr lang="en-US" dirty="0" smtClean="0"/>
              <a:t>) *</a:t>
            </a:r>
            <a:endParaRPr lang="en-US" dirty="0" smtClean="0"/>
          </a:p>
          <a:p>
            <a:r>
              <a:rPr lang="en-US" dirty="0" smtClean="0"/>
              <a:t>Financial services platform $300,000	(revenue replacement)</a:t>
            </a:r>
          </a:p>
          <a:p>
            <a:r>
              <a:rPr lang="en-US" dirty="0" smtClean="0"/>
              <a:t>Sanitation services Roll-off Truck $189,500 (revenue replacement)</a:t>
            </a:r>
          </a:p>
          <a:p>
            <a:r>
              <a:rPr lang="en-US" dirty="0" smtClean="0"/>
              <a:t>Sanitation services Back-hoe $135,000 (</a:t>
            </a:r>
            <a:r>
              <a:rPr lang="en-US" dirty="0" err="1" smtClean="0"/>
              <a:t>stormwater</a:t>
            </a:r>
            <a:r>
              <a:rPr lang="en-US" dirty="0" smtClean="0"/>
              <a:t> management/infrastructure)</a:t>
            </a:r>
          </a:p>
          <a:p>
            <a:r>
              <a:rPr lang="en-US" dirty="0" smtClean="0"/>
              <a:t>Police vehicles (insurance replacements) $13,500 (revenue replacement)</a:t>
            </a:r>
          </a:p>
          <a:p>
            <a:r>
              <a:rPr lang="en-US" dirty="0" smtClean="0"/>
              <a:t>Police station (completion of construction) $25,000 (revenue replacement)</a:t>
            </a:r>
          </a:p>
          <a:p>
            <a:r>
              <a:rPr lang="en-US" dirty="0" smtClean="0"/>
              <a:t>Town Hall – office rehabilitation study $35,000 (revenue replacement)</a:t>
            </a:r>
          </a:p>
          <a:p>
            <a:r>
              <a:rPr lang="en-US" dirty="0" smtClean="0"/>
              <a:t>Town Hall – office rehabilitation construction $600,000? (revenue replacement)</a:t>
            </a:r>
          </a:p>
          <a:p>
            <a:r>
              <a:rPr lang="en-US" dirty="0" smtClean="0"/>
              <a:t>Facilities report – all Town facilities assessment (revenue replacement) $60,000</a:t>
            </a:r>
          </a:p>
          <a:p>
            <a:r>
              <a:rPr lang="en-US" dirty="0" smtClean="0"/>
              <a:t>Website (revenue replacement) $31,000</a:t>
            </a:r>
          </a:p>
          <a:p>
            <a:r>
              <a:rPr lang="en-US" dirty="0" err="1" smtClean="0"/>
              <a:t>Tressle</a:t>
            </a:r>
            <a:r>
              <a:rPr lang="en-US" dirty="0" smtClean="0"/>
              <a:t> bridge restoration $300,000</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0BF42B93-ACEA-46EA-AFBD-8313382A81E5}" type="slidenum">
              <a:rPr lang="en-US" smtClean="0"/>
              <a:t>11</a:t>
            </a:fld>
            <a:endParaRPr lang="en-US"/>
          </a:p>
        </p:txBody>
      </p:sp>
    </p:spTree>
    <p:extLst>
      <p:ext uri="{BB962C8B-B14F-4D97-AF65-F5344CB8AC3E}">
        <p14:creationId xmlns:p14="http://schemas.microsoft.com/office/powerpoint/2010/main" val="3633932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developing an allocation plan for ARPA Funds</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smtClean="0"/>
              <a:t>Determine eligible uses</a:t>
            </a:r>
          </a:p>
          <a:p>
            <a:pPr marL="457200" indent="-457200">
              <a:buFont typeface="+mj-lt"/>
              <a:buAutoNum type="arabicPeriod"/>
            </a:pPr>
            <a:r>
              <a:rPr lang="en-US" dirty="0" smtClean="0"/>
              <a:t>Determine scope of resources:  </a:t>
            </a:r>
            <a:r>
              <a:rPr lang="en-US" dirty="0" smtClean="0"/>
              <a:t>COVID </a:t>
            </a:r>
            <a:r>
              <a:rPr lang="en-US" dirty="0" smtClean="0"/>
              <a:t>Funds </a:t>
            </a:r>
            <a:r>
              <a:rPr lang="en-US" dirty="0" smtClean="0"/>
              <a:t>received/spent by both the Town and the School</a:t>
            </a:r>
            <a:endParaRPr lang="en-US" dirty="0"/>
          </a:p>
          <a:p>
            <a:pPr marL="457200" indent="-457200">
              <a:buFont typeface="+mj-lt"/>
              <a:buAutoNum type="arabicPeriod"/>
            </a:pPr>
            <a:r>
              <a:rPr lang="en-US" dirty="0" smtClean="0"/>
              <a:t>Allocation </a:t>
            </a:r>
            <a:r>
              <a:rPr lang="en-US" dirty="0" smtClean="0"/>
              <a:t>alternatives</a:t>
            </a:r>
          </a:p>
          <a:p>
            <a:pPr marL="457200" indent="-457200">
              <a:buFont typeface="+mj-lt"/>
              <a:buAutoNum type="arabicPeriod"/>
            </a:pPr>
            <a:r>
              <a:rPr lang="en-US" dirty="0" smtClean="0"/>
              <a:t>Time </a:t>
            </a:r>
            <a:r>
              <a:rPr lang="en-US" dirty="0" smtClean="0"/>
              <a:t>schedule (deadlines)</a:t>
            </a:r>
          </a:p>
          <a:p>
            <a:pPr marL="457200" indent="-457200">
              <a:buFont typeface="+mj-lt"/>
              <a:buAutoNum type="arabicPeriod"/>
            </a:pPr>
            <a:r>
              <a:rPr lang="en-US" dirty="0" smtClean="0"/>
              <a:t>Reporting requirements (transparency, sources for information)</a:t>
            </a:r>
          </a:p>
          <a:p>
            <a:pPr marL="457200" indent="-457200">
              <a:buFont typeface="+mj-lt"/>
              <a:buAutoNum type="arabicPeriod"/>
            </a:pPr>
            <a:r>
              <a:rPr lang="en-US" dirty="0" smtClean="0"/>
              <a:t>Town priorities</a:t>
            </a:r>
          </a:p>
          <a:p>
            <a:pPr marL="457200" indent="-457200">
              <a:buFont typeface="+mj-lt"/>
              <a:buAutoNum type="arabicPeriod"/>
            </a:pPr>
            <a:r>
              <a:rPr lang="en-US" dirty="0" smtClean="0"/>
              <a:t>Next Steps</a:t>
            </a:r>
            <a:endParaRPr lang="en-US" dirty="0" smtClean="0"/>
          </a:p>
        </p:txBody>
      </p:sp>
      <p:sp>
        <p:nvSpPr>
          <p:cNvPr id="4" name="Slide Number Placeholder 3"/>
          <p:cNvSpPr>
            <a:spLocks noGrp="1"/>
          </p:cNvSpPr>
          <p:nvPr>
            <p:ph type="sldNum" sz="quarter" idx="12"/>
          </p:nvPr>
        </p:nvSpPr>
        <p:spPr/>
        <p:txBody>
          <a:bodyPr/>
          <a:lstStyle/>
          <a:p>
            <a:fld id="{0BF42B93-ACEA-46EA-AFBD-8313382A81E5}" type="slidenum">
              <a:rPr lang="en-US" smtClean="0"/>
              <a:t>2</a:t>
            </a:fld>
            <a:endParaRPr lang="en-US"/>
          </a:p>
        </p:txBody>
      </p:sp>
    </p:spTree>
    <p:extLst>
      <p:ext uri="{BB962C8B-B14F-4D97-AF65-F5344CB8AC3E}">
        <p14:creationId xmlns:p14="http://schemas.microsoft.com/office/powerpoint/2010/main" val="3292923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Eligible uses</a:t>
            </a:r>
            <a:endParaRPr lang="en-US" dirty="0"/>
          </a:p>
        </p:txBody>
      </p:sp>
      <p:sp>
        <p:nvSpPr>
          <p:cNvPr id="3" name="Content Placeholder 2"/>
          <p:cNvSpPr>
            <a:spLocks noGrp="1"/>
          </p:cNvSpPr>
          <p:nvPr>
            <p:ph idx="1"/>
          </p:nvPr>
        </p:nvSpPr>
        <p:spPr/>
        <p:txBody>
          <a:bodyPr>
            <a:normAutofit lnSpcReduction="10000"/>
          </a:bodyPr>
          <a:lstStyle/>
          <a:p>
            <a:r>
              <a:rPr lang="en-US" dirty="0" smtClean="0"/>
              <a:t>Revenue </a:t>
            </a:r>
            <a:r>
              <a:rPr lang="en-US" dirty="0" smtClean="0"/>
              <a:t>replacement: This provision allows </a:t>
            </a:r>
            <a:r>
              <a:rPr lang="en-US" dirty="0" smtClean="0"/>
              <a:t>the Town to </a:t>
            </a:r>
            <a:r>
              <a:rPr lang="en-US" dirty="0" smtClean="0"/>
              <a:t>reimburse itself for </a:t>
            </a:r>
            <a:r>
              <a:rPr lang="en-US" dirty="0" smtClean="0"/>
              <a:t>lost </a:t>
            </a:r>
            <a:r>
              <a:rPr lang="en-US" dirty="0" smtClean="0"/>
              <a:t>revenue that it can show resulted from the pandemic.</a:t>
            </a:r>
            <a:endParaRPr lang="en-US" dirty="0" smtClean="0"/>
          </a:p>
          <a:p>
            <a:r>
              <a:rPr lang="en-US" dirty="0" smtClean="0"/>
              <a:t>Premium </a:t>
            </a:r>
            <a:r>
              <a:rPr lang="en-US" dirty="0" smtClean="0"/>
              <a:t>pay:  This provision allows the funds to be used for covering the costs of paying essential municipal workers for their services during the response to COVID.</a:t>
            </a:r>
            <a:endParaRPr lang="en-US" dirty="0" smtClean="0"/>
          </a:p>
          <a:p>
            <a:r>
              <a:rPr lang="en-US" dirty="0" smtClean="0"/>
              <a:t>Infrastructure:  This provision allows the Town to make necessary investments  in the following areas;</a:t>
            </a:r>
            <a:endParaRPr lang="en-US" dirty="0" smtClean="0"/>
          </a:p>
          <a:p>
            <a:pPr lvl="1"/>
            <a:r>
              <a:rPr lang="en-US" dirty="0" smtClean="0"/>
              <a:t>Wastewater</a:t>
            </a:r>
          </a:p>
          <a:p>
            <a:pPr lvl="1"/>
            <a:r>
              <a:rPr lang="en-US" dirty="0" err="1" smtClean="0"/>
              <a:t>Stormwater</a:t>
            </a:r>
            <a:endParaRPr lang="en-US" dirty="0" smtClean="0"/>
          </a:p>
          <a:p>
            <a:pPr lvl="1"/>
            <a:r>
              <a:rPr lang="en-US" dirty="0" smtClean="0"/>
              <a:t>Water</a:t>
            </a:r>
          </a:p>
          <a:p>
            <a:pPr lvl="1"/>
            <a:r>
              <a:rPr lang="en-US" dirty="0" smtClean="0"/>
              <a:t>Broadband</a:t>
            </a:r>
          </a:p>
          <a:p>
            <a:r>
              <a:rPr lang="en-US" dirty="0" smtClean="0"/>
              <a:t>Small business relief</a:t>
            </a:r>
            <a:endParaRPr lang="en-US" dirty="0"/>
          </a:p>
        </p:txBody>
      </p:sp>
      <p:sp>
        <p:nvSpPr>
          <p:cNvPr id="4" name="Slide Number Placeholder 3"/>
          <p:cNvSpPr>
            <a:spLocks noGrp="1"/>
          </p:cNvSpPr>
          <p:nvPr>
            <p:ph type="sldNum" sz="quarter" idx="12"/>
          </p:nvPr>
        </p:nvSpPr>
        <p:spPr/>
        <p:txBody>
          <a:bodyPr/>
          <a:lstStyle/>
          <a:p>
            <a:fld id="{0BF42B93-ACEA-46EA-AFBD-8313382A81E5}" type="slidenum">
              <a:rPr lang="en-US" smtClean="0"/>
              <a:t>3</a:t>
            </a:fld>
            <a:endParaRPr lang="en-US"/>
          </a:p>
        </p:txBody>
      </p:sp>
    </p:spTree>
    <p:extLst>
      <p:ext uri="{BB962C8B-B14F-4D97-AF65-F5344CB8AC3E}">
        <p14:creationId xmlns:p14="http://schemas.microsoft.com/office/powerpoint/2010/main" val="3886982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Caveats and conditions</a:t>
            </a:r>
            <a:endParaRPr lang="en-US" dirty="0"/>
          </a:p>
        </p:txBody>
      </p:sp>
      <p:sp>
        <p:nvSpPr>
          <p:cNvPr id="3" name="Content Placeholder 2"/>
          <p:cNvSpPr>
            <a:spLocks noGrp="1"/>
          </p:cNvSpPr>
          <p:nvPr>
            <p:ph idx="1"/>
          </p:nvPr>
        </p:nvSpPr>
        <p:spPr/>
        <p:txBody>
          <a:bodyPr/>
          <a:lstStyle/>
          <a:p>
            <a:r>
              <a:rPr lang="en-US" dirty="0" smtClean="0"/>
              <a:t>The use of all ARPA funds must be documented and justified in accordance with the approved uses.  </a:t>
            </a:r>
          </a:p>
          <a:p>
            <a:r>
              <a:rPr lang="en-US" dirty="0" smtClean="0"/>
              <a:t>All ARPA funds must be spent on eligible uses prior to December 31, 2024.  </a:t>
            </a:r>
          </a:p>
          <a:p>
            <a:r>
              <a:rPr lang="en-US" dirty="0" smtClean="0"/>
              <a:t>The expenditure of these Federal funds will require a Single Audit. </a:t>
            </a:r>
          </a:p>
          <a:p>
            <a:r>
              <a:rPr lang="en-US" dirty="0" smtClean="0"/>
              <a:t>Any funds determined by the Federal government to have been spent on anything that is deemed ineligible must be repaid by the Town (or paid for by other Town sources).  </a:t>
            </a:r>
            <a:endParaRPr lang="en-US" dirty="0"/>
          </a:p>
        </p:txBody>
      </p:sp>
      <p:sp>
        <p:nvSpPr>
          <p:cNvPr id="4" name="Slide Number Placeholder 3"/>
          <p:cNvSpPr>
            <a:spLocks noGrp="1"/>
          </p:cNvSpPr>
          <p:nvPr>
            <p:ph type="sldNum" sz="quarter" idx="12"/>
          </p:nvPr>
        </p:nvSpPr>
        <p:spPr/>
        <p:txBody>
          <a:bodyPr/>
          <a:lstStyle/>
          <a:p>
            <a:fld id="{0BF42B93-ACEA-46EA-AFBD-8313382A81E5}" type="slidenum">
              <a:rPr lang="en-US" smtClean="0"/>
              <a:t>4</a:t>
            </a:fld>
            <a:endParaRPr lang="en-US"/>
          </a:p>
        </p:txBody>
      </p:sp>
    </p:spTree>
    <p:extLst>
      <p:ext uri="{BB962C8B-B14F-4D97-AF65-F5344CB8AC3E}">
        <p14:creationId xmlns:p14="http://schemas.microsoft.com/office/powerpoint/2010/main" val="1442323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COVID Funds received/expected</a:t>
            </a:r>
            <a:endParaRPr lang="en-US" dirty="0"/>
          </a:p>
        </p:txBody>
      </p:sp>
      <p:sp>
        <p:nvSpPr>
          <p:cNvPr id="5" name="Content Placeholder 4"/>
          <p:cNvSpPr>
            <a:spLocks noGrp="1"/>
          </p:cNvSpPr>
          <p:nvPr>
            <p:ph sz="half" idx="1"/>
          </p:nvPr>
        </p:nvSpPr>
        <p:spPr>
          <a:solidFill>
            <a:schemeClr val="accent1">
              <a:alpha val="60000"/>
            </a:schemeClr>
          </a:solidFill>
        </p:spPr>
        <p:txBody>
          <a:bodyPr>
            <a:normAutofit fontScale="92500" lnSpcReduction="10000"/>
          </a:bodyPr>
          <a:lstStyle/>
          <a:p>
            <a:r>
              <a:rPr lang="en-US" dirty="0" smtClean="0"/>
              <a:t>Town	</a:t>
            </a:r>
            <a:endParaRPr lang="en-US" dirty="0" smtClean="0"/>
          </a:p>
          <a:p>
            <a:pPr marL="0" indent="0">
              <a:buNone/>
            </a:pPr>
            <a:r>
              <a:rPr lang="en-US" dirty="0" smtClean="0"/>
              <a:t>CARES funds received</a:t>
            </a:r>
          </a:p>
          <a:p>
            <a:pPr marL="0" indent="0">
              <a:buNone/>
            </a:pPr>
            <a:r>
              <a:rPr lang="en-US" dirty="0" smtClean="0"/>
              <a:t>12/2020-1/2021 - 		$2,300,617</a:t>
            </a:r>
            <a:endParaRPr lang="en-US" dirty="0"/>
          </a:p>
          <a:p>
            <a:pPr marL="0" indent="0">
              <a:buNone/>
            </a:pPr>
            <a:r>
              <a:rPr lang="en-US" dirty="0" smtClean="0"/>
              <a:t>ARPA funds received</a:t>
            </a:r>
          </a:p>
          <a:p>
            <a:pPr marL="0" indent="0">
              <a:buNone/>
            </a:pPr>
            <a:r>
              <a:rPr lang="en-US" dirty="0" smtClean="0"/>
              <a:t>7/7/2021 - 			$1,822,227.19 </a:t>
            </a:r>
          </a:p>
          <a:p>
            <a:pPr marL="0" indent="0">
              <a:buNone/>
            </a:pPr>
            <a:r>
              <a:rPr lang="en-US" dirty="0" smtClean="0"/>
              <a:t>8/21/2021 -			</a:t>
            </a:r>
            <a:r>
              <a:rPr lang="en-US" u="sng" dirty="0" smtClean="0"/>
              <a:t>$3,381,591.28</a:t>
            </a:r>
          </a:p>
          <a:p>
            <a:pPr marL="0" indent="0">
              <a:buNone/>
            </a:pPr>
            <a:r>
              <a:rPr lang="en-US" dirty="0" smtClean="0"/>
              <a:t>SUBTOTAL			$7,504,435.47</a:t>
            </a:r>
            <a:endParaRPr lang="en-US" dirty="0" smtClean="0"/>
          </a:p>
          <a:p>
            <a:pPr marL="0" indent="0">
              <a:buNone/>
            </a:pPr>
            <a:r>
              <a:rPr lang="en-US" dirty="0" smtClean="0"/>
              <a:t>Additional funds anticipated, subject to General Assembly appropriation</a:t>
            </a:r>
          </a:p>
          <a:p>
            <a:pPr marL="0" indent="0">
              <a:buNone/>
            </a:pPr>
            <a:r>
              <a:rPr lang="en-US" dirty="0" smtClean="0"/>
              <a:t>?? - 					$3,400,000</a:t>
            </a:r>
          </a:p>
          <a:p>
            <a:pPr marL="0" indent="0">
              <a:buNone/>
            </a:pPr>
            <a:endParaRPr lang="en-US" dirty="0"/>
          </a:p>
          <a:p>
            <a:pPr marL="0" indent="0">
              <a:buNone/>
            </a:pPr>
            <a:r>
              <a:rPr lang="en-US" dirty="0" smtClean="0"/>
              <a:t>TOTAL				$10,904,435.47</a:t>
            </a:r>
          </a:p>
        </p:txBody>
      </p:sp>
      <p:sp>
        <p:nvSpPr>
          <p:cNvPr id="6" name="Content Placeholder 5"/>
          <p:cNvSpPr>
            <a:spLocks noGrp="1"/>
          </p:cNvSpPr>
          <p:nvPr>
            <p:ph sz="half" idx="2"/>
          </p:nvPr>
        </p:nvSpPr>
        <p:spPr>
          <a:solidFill>
            <a:schemeClr val="accent1">
              <a:alpha val="60000"/>
            </a:schemeClr>
          </a:solidFill>
        </p:spPr>
        <p:txBody>
          <a:bodyPr>
            <a:normAutofit fontScale="92500" lnSpcReduction="10000"/>
          </a:bodyPr>
          <a:lstStyle/>
          <a:p>
            <a:r>
              <a:rPr lang="en-US" dirty="0" smtClean="0"/>
              <a:t>School</a:t>
            </a:r>
          </a:p>
          <a:p>
            <a:pPr marL="0" indent="0">
              <a:buNone/>
            </a:pPr>
            <a:r>
              <a:rPr lang="en-US" dirty="0" smtClean="0"/>
              <a:t>CARES funds received</a:t>
            </a:r>
          </a:p>
          <a:p>
            <a:pPr marL="0" indent="0">
              <a:buNone/>
            </a:pPr>
            <a:endParaRPr lang="en-US" dirty="0"/>
          </a:p>
          <a:p>
            <a:pPr marL="0" indent="0">
              <a:buNone/>
            </a:pPr>
            <a:r>
              <a:rPr lang="en-US" dirty="0" smtClean="0"/>
              <a:t>ESSER I</a:t>
            </a:r>
          </a:p>
          <a:p>
            <a:pPr marL="0" indent="0">
              <a:buNone/>
            </a:pPr>
            <a:endParaRPr lang="en-US" dirty="0"/>
          </a:p>
          <a:p>
            <a:pPr marL="0" indent="0">
              <a:buNone/>
            </a:pPr>
            <a:r>
              <a:rPr lang="en-US" dirty="0" smtClean="0"/>
              <a:t>ESSER II</a:t>
            </a:r>
          </a:p>
          <a:p>
            <a:pPr marL="0" indent="0">
              <a:buNone/>
            </a:pPr>
            <a:r>
              <a:rPr lang="en-US" dirty="0" smtClean="0"/>
              <a:t>&lt;date&gt;				$2,400,000</a:t>
            </a:r>
            <a:endParaRPr lang="en-US" dirty="0"/>
          </a:p>
          <a:p>
            <a:pPr marL="0" indent="0">
              <a:buNone/>
            </a:pPr>
            <a:r>
              <a:rPr lang="en-US" dirty="0" smtClean="0"/>
              <a:t>ARPA Funds anticipated</a:t>
            </a:r>
          </a:p>
          <a:p>
            <a:pPr marL="0" indent="0">
              <a:buNone/>
            </a:pPr>
            <a:r>
              <a:rPr lang="en-US" dirty="0" smtClean="0"/>
              <a:t>?? - 					$5,400,000</a:t>
            </a:r>
          </a:p>
          <a:p>
            <a:pPr marL="0" indent="0">
              <a:buNone/>
            </a:pPr>
            <a:endParaRPr lang="en-US" dirty="0"/>
          </a:p>
        </p:txBody>
      </p:sp>
      <p:sp>
        <p:nvSpPr>
          <p:cNvPr id="2" name="Slide Number Placeholder 1"/>
          <p:cNvSpPr>
            <a:spLocks noGrp="1"/>
          </p:cNvSpPr>
          <p:nvPr>
            <p:ph type="sldNum" sz="quarter" idx="12"/>
          </p:nvPr>
        </p:nvSpPr>
        <p:spPr/>
        <p:txBody>
          <a:bodyPr/>
          <a:lstStyle/>
          <a:p>
            <a:fld id="{0BF42B93-ACEA-46EA-AFBD-8313382A81E5}" type="slidenum">
              <a:rPr lang="en-US" smtClean="0"/>
              <a:t>5</a:t>
            </a:fld>
            <a:endParaRPr lang="en-US"/>
          </a:p>
        </p:txBody>
      </p:sp>
    </p:spTree>
    <p:extLst>
      <p:ext uri="{BB962C8B-B14F-4D97-AF65-F5344CB8AC3E}">
        <p14:creationId xmlns:p14="http://schemas.microsoft.com/office/powerpoint/2010/main" val="2996496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Funds expended or committed</a:t>
            </a:r>
            <a:endParaRPr lang="en-US" dirty="0"/>
          </a:p>
        </p:txBody>
      </p:sp>
      <p:sp>
        <p:nvSpPr>
          <p:cNvPr id="3" name="Content Placeholder 2"/>
          <p:cNvSpPr>
            <a:spLocks noGrp="1"/>
          </p:cNvSpPr>
          <p:nvPr>
            <p:ph sz="half" idx="1"/>
          </p:nvPr>
        </p:nvSpPr>
        <p:spPr>
          <a:solidFill>
            <a:schemeClr val="accent1"/>
          </a:solidFill>
        </p:spPr>
        <p:txBody>
          <a:bodyPr/>
          <a:lstStyle/>
          <a:p>
            <a:r>
              <a:rPr lang="en-US" dirty="0" smtClean="0"/>
              <a:t>Town</a:t>
            </a:r>
          </a:p>
          <a:p>
            <a:endParaRPr lang="en-US" dirty="0" smtClean="0"/>
          </a:p>
          <a:p>
            <a:r>
              <a:rPr lang="en-US" dirty="0" smtClean="0"/>
              <a:t>CARES funds of $2,300,617 was applied to Police payroll in FY2021.</a:t>
            </a:r>
          </a:p>
          <a:p>
            <a:endParaRPr lang="en-US" dirty="0"/>
          </a:p>
          <a:p>
            <a:r>
              <a:rPr lang="en-US" dirty="0" smtClean="0"/>
              <a:t>ARPA funds have been designated to fund the following expenses in FY2022</a:t>
            </a:r>
          </a:p>
          <a:p>
            <a:r>
              <a:rPr lang="en-US" dirty="0" smtClean="0"/>
              <a:t>* Performance Audit $130,000</a:t>
            </a:r>
          </a:p>
          <a:p>
            <a:r>
              <a:rPr lang="en-US" dirty="0" smtClean="0"/>
              <a:t>* Sanitation Roll-off truck $169,000</a:t>
            </a:r>
          </a:p>
          <a:p>
            <a:r>
              <a:rPr lang="en-US" dirty="0" smtClean="0"/>
              <a:t>* </a:t>
            </a:r>
            <a:endParaRPr lang="en-US" dirty="0"/>
          </a:p>
          <a:p>
            <a:pPr marL="0" indent="0">
              <a:buNone/>
            </a:pPr>
            <a:endParaRPr lang="en-US" dirty="0"/>
          </a:p>
          <a:p>
            <a:endParaRPr lang="en-US" dirty="0"/>
          </a:p>
        </p:txBody>
      </p:sp>
      <p:sp>
        <p:nvSpPr>
          <p:cNvPr id="4" name="Content Placeholder 3"/>
          <p:cNvSpPr>
            <a:spLocks noGrp="1"/>
          </p:cNvSpPr>
          <p:nvPr>
            <p:ph sz="half" idx="2"/>
          </p:nvPr>
        </p:nvSpPr>
        <p:spPr>
          <a:solidFill>
            <a:schemeClr val="accent1"/>
          </a:solidFill>
        </p:spPr>
        <p:txBody>
          <a:bodyPr/>
          <a:lstStyle/>
          <a:p>
            <a:r>
              <a:rPr lang="en-US" dirty="0" smtClean="0"/>
              <a:t>School</a:t>
            </a:r>
          </a:p>
          <a:p>
            <a:endParaRPr lang="en-US" dirty="0"/>
          </a:p>
          <a:p>
            <a:r>
              <a:rPr lang="en-US" dirty="0" smtClean="0"/>
              <a:t>Google Chrome books</a:t>
            </a:r>
          </a:p>
          <a:p>
            <a:r>
              <a:rPr lang="en-US" dirty="0" smtClean="0"/>
              <a:t>Custodial staff</a:t>
            </a:r>
          </a:p>
          <a:p>
            <a:endParaRPr lang="en-US" dirty="0"/>
          </a:p>
        </p:txBody>
      </p:sp>
      <p:sp>
        <p:nvSpPr>
          <p:cNvPr id="5" name="Slide Number Placeholder 4"/>
          <p:cNvSpPr>
            <a:spLocks noGrp="1"/>
          </p:cNvSpPr>
          <p:nvPr>
            <p:ph type="sldNum" sz="quarter" idx="12"/>
          </p:nvPr>
        </p:nvSpPr>
        <p:spPr/>
        <p:txBody>
          <a:bodyPr/>
          <a:lstStyle/>
          <a:p>
            <a:fld id="{0BF42B93-ACEA-46EA-AFBD-8313382A81E5}" type="slidenum">
              <a:rPr lang="en-US" smtClean="0"/>
              <a:t>6</a:t>
            </a:fld>
            <a:endParaRPr lang="en-US"/>
          </a:p>
        </p:txBody>
      </p:sp>
    </p:spTree>
    <p:extLst>
      <p:ext uri="{BB962C8B-B14F-4D97-AF65-F5344CB8AC3E}">
        <p14:creationId xmlns:p14="http://schemas.microsoft.com/office/powerpoint/2010/main" val="3697016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Replacement</a:t>
            </a:r>
            <a:endParaRPr lang="en-US" dirty="0"/>
          </a:p>
        </p:txBody>
      </p:sp>
      <p:sp>
        <p:nvSpPr>
          <p:cNvPr id="3" name="Content Placeholder 2"/>
          <p:cNvSpPr>
            <a:spLocks noGrp="1"/>
          </p:cNvSpPr>
          <p:nvPr>
            <p:ph idx="1"/>
          </p:nvPr>
        </p:nvSpPr>
        <p:spPr/>
        <p:txBody>
          <a:bodyPr/>
          <a:lstStyle/>
          <a:p>
            <a:pPr marL="0" indent="0">
              <a:buNone/>
            </a:pPr>
            <a:r>
              <a:rPr lang="en-US" dirty="0" smtClean="0"/>
              <a:t>COVID funds may be used to replace lost revenues that the Town may have suffered during 2020 and 2021.  The replacement of these revenues is the COVID expenditure, thereafter the funds may be used at the Town’s discretion for any expense.</a:t>
            </a:r>
          </a:p>
          <a:p>
            <a:r>
              <a:rPr lang="en-US" dirty="0" smtClean="0"/>
              <a:t>Motor Vehicle Tax  $</a:t>
            </a:r>
            <a:r>
              <a:rPr lang="en-US" dirty="0" smtClean="0"/>
              <a:t>1,168,925.00 </a:t>
            </a:r>
            <a:r>
              <a:rPr lang="en-US" dirty="0" smtClean="0"/>
              <a:t>– In February 2021 the Town was notified that due to the Town receiving funds from the CARES Act, that the State was going to withhold $1.1M from its remittance of Motor Vehicle Taxes.  </a:t>
            </a:r>
          </a:p>
          <a:p>
            <a:r>
              <a:rPr lang="en-US" dirty="0" smtClean="0"/>
              <a:t>Parks – The discontinuation of programs and reductions in staff due to COVID represent a loss of revenues to the Town compared to the prior year.  </a:t>
            </a:r>
            <a:r>
              <a:rPr lang="en-US" dirty="0" smtClean="0"/>
              <a:t>More research is needed to determine this amount.</a:t>
            </a:r>
            <a:endParaRPr lang="en-US" dirty="0" smtClean="0"/>
          </a:p>
          <a:p>
            <a:endParaRPr lang="en-US" dirty="0"/>
          </a:p>
        </p:txBody>
      </p:sp>
      <p:sp>
        <p:nvSpPr>
          <p:cNvPr id="4" name="Slide Number Placeholder 3"/>
          <p:cNvSpPr>
            <a:spLocks noGrp="1"/>
          </p:cNvSpPr>
          <p:nvPr>
            <p:ph type="sldNum" sz="quarter" idx="12"/>
          </p:nvPr>
        </p:nvSpPr>
        <p:spPr/>
        <p:txBody>
          <a:bodyPr/>
          <a:lstStyle/>
          <a:p>
            <a:fld id="{0BF42B93-ACEA-46EA-AFBD-8313382A81E5}" type="slidenum">
              <a:rPr lang="en-US" smtClean="0"/>
              <a:t>7</a:t>
            </a:fld>
            <a:endParaRPr lang="en-US"/>
          </a:p>
        </p:txBody>
      </p:sp>
    </p:spTree>
    <p:extLst>
      <p:ext uri="{BB962C8B-B14F-4D97-AF65-F5344CB8AC3E}">
        <p14:creationId xmlns:p14="http://schemas.microsoft.com/office/powerpoint/2010/main" val="299010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Premium pay</a:t>
            </a:r>
            <a:endParaRPr lang="en-US" dirty="0"/>
          </a:p>
        </p:txBody>
      </p:sp>
      <p:sp>
        <p:nvSpPr>
          <p:cNvPr id="3" name="Content Placeholder 2"/>
          <p:cNvSpPr>
            <a:spLocks noGrp="1"/>
          </p:cNvSpPr>
          <p:nvPr>
            <p:ph idx="1"/>
          </p:nvPr>
        </p:nvSpPr>
        <p:spPr/>
        <p:txBody>
          <a:bodyPr/>
          <a:lstStyle/>
          <a:p>
            <a:pPr marL="0" indent="0">
              <a:buNone/>
            </a:pPr>
            <a:r>
              <a:rPr lang="en-US" dirty="0" smtClean="0"/>
              <a:t>Premium pay represents expenses that the Town bore due to COVID, specifically for employees that were required to work through the COVID response.  These COVID related employment expenses are eligible for reimbursement.  Once reimbursed, the replacement funds may be used by the Town at its discretion for any expense.</a:t>
            </a:r>
          </a:p>
          <a:p>
            <a:r>
              <a:rPr lang="en-US" dirty="0" smtClean="0"/>
              <a:t>COVID responses</a:t>
            </a:r>
          </a:p>
          <a:p>
            <a:pPr lvl="1"/>
            <a:r>
              <a:rPr lang="en-US" dirty="0" smtClean="0"/>
              <a:t>Police</a:t>
            </a:r>
          </a:p>
          <a:p>
            <a:pPr lvl="1"/>
            <a:r>
              <a:rPr lang="en-US" dirty="0" smtClean="0"/>
              <a:t>Human services</a:t>
            </a:r>
          </a:p>
          <a:p>
            <a:pPr lvl="1"/>
            <a:r>
              <a:rPr lang="en-US" dirty="0" smtClean="0"/>
              <a:t>Fire</a:t>
            </a:r>
          </a:p>
          <a:p>
            <a:pPr lvl="1"/>
            <a:r>
              <a:rPr lang="en-US" dirty="0" smtClean="0"/>
              <a:t>Nurses</a:t>
            </a:r>
          </a:p>
          <a:p>
            <a:pPr marL="0" indent="0">
              <a:buNone/>
            </a:pPr>
            <a:endParaRPr lang="en-US" dirty="0"/>
          </a:p>
        </p:txBody>
      </p:sp>
      <p:sp>
        <p:nvSpPr>
          <p:cNvPr id="4" name="Slide Number Placeholder 3"/>
          <p:cNvSpPr>
            <a:spLocks noGrp="1"/>
          </p:cNvSpPr>
          <p:nvPr>
            <p:ph type="sldNum" sz="quarter" idx="12"/>
          </p:nvPr>
        </p:nvSpPr>
        <p:spPr/>
        <p:txBody>
          <a:bodyPr/>
          <a:lstStyle/>
          <a:p>
            <a:fld id="{0BF42B93-ACEA-46EA-AFBD-8313382A81E5}" type="slidenum">
              <a:rPr lang="en-US" smtClean="0"/>
              <a:t>8</a:t>
            </a:fld>
            <a:endParaRPr lang="en-US"/>
          </a:p>
        </p:txBody>
      </p:sp>
    </p:spTree>
    <p:extLst>
      <p:ext uri="{BB962C8B-B14F-4D97-AF65-F5344CB8AC3E}">
        <p14:creationId xmlns:p14="http://schemas.microsoft.com/office/powerpoint/2010/main" val="2254768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a:t>
            </a:r>
            <a:endParaRPr lang="en-US" dirty="0"/>
          </a:p>
        </p:txBody>
      </p:sp>
      <p:sp>
        <p:nvSpPr>
          <p:cNvPr id="3" name="Content Placeholder 2"/>
          <p:cNvSpPr>
            <a:spLocks noGrp="1"/>
          </p:cNvSpPr>
          <p:nvPr>
            <p:ph idx="1"/>
          </p:nvPr>
        </p:nvSpPr>
        <p:spPr/>
        <p:txBody>
          <a:bodyPr/>
          <a:lstStyle/>
          <a:p>
            <a:pPr marL="0" indent="0">
              <a:buNone/>
            </a:pPr>
            <a:r>
              <a:rPr lang="en-US" dirty="0" smtClean="0"/>
              <a:t>COVID (ARPA) funds may be used to pay for any expenses related to the following purposes.</a:t>
            </a:r>
          </a:p>
          <a:p>
            <a:r>
              <a:rPr lang="en-US" dirty="0" smtClean="0"/>
              <a:t>Wastewater collection system (sewers)</a:t>
            </a:r>
          </a:p>
          <a:p>
            <a:r>
              <a:rPr lang="en-US" dirty="0" smtClean="0"/>
              <a:t>Storm water projects</a:t>
            </a:r>
          </a:p>
          <a:p>
            <a:r>
              <a:rPr lang="en-US" dirty="0" smtClean="0"/>
              <a:t>Broadband infrastructure</a:t>
            </a:r>
          </a:p>
          <a:p>
            <a:endParaRPr lang="en-US" dirty="0"/>
          </a:p>
        </p:txBody>
      </p:sp>
      <p:sp>
        <p:nvSpPr>
          <p:cNvPr id="4" name="Slide Number Placeholder 3"/>
          <p:cNvSpPr>
            <a:spLocks noGrp="1"/>
          </p:cNvSpPr>
          <p:nvPr>
            <p:ph type="sldNum" sz="quarter" idx="12"/>
          </p:nvPr>
        </p:nvSpPr>
        <p:spPr/>
        <p:txBody>
          <a:bodyPr/>
          <a:lstStyle/>
          <a:p>
            <a:fld id="{0BF42B93-ACEA-46EA-AFBD-8313382A81E5}" type="slidenum">
              <a:rPr lang="en-US" smtClean="0"/>
              <a:t>9</a:t>
            </a:fld>
            <a:endParaRPr lang="en-US"/>
          </a:p>
        </p:txBody>
      </p:sp>
    </p:spTree>
    <p:extLst>
      <p:ext uri="{BB962C8B-B14F-4D97-AF65-F5344CB8AC3E}">
        <p14:creationId xmlns:p14="http://schemas.microsoft.com/office/powerpoint/2010/main" val="14191961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7800</TotalTime>
  <Words>588</Words>
  <Application>Microsoft Office PowerPoint</Application>
  <PresentationFormat>Widescreen</PresentationFormat>
  <Paragraphs>110</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Ion</vt:lpstr>
      <vt:lpstr>American Recovery Plan Act</vt:lpstr>
      <vt:lpstr>Process for developing an allocation plan for ARPA Funds</vt:lpstr>
      <vt:lpstr>Eligible uses</vt:lpstr>
      <vt:lpstr>Caveats and conditions</vt:lpstr>
      <vt:lpstr>COVID Funds received/expected</vt:lpstr>
      <vt:lpstr>Funds expended or committed</vt:lpstr>
      <vt:lpstr>Revenue Replacement</vt:lpstr>
      <vt:lpstr>Premium pay</vt:lpstr>
      <vt:lpstr>Infrastructure</vt:lpstr>
      <vt:lpstr>ARPA funds allocations</vt:lpstr>
      <vt:lpstr>Running list of Town funding options $1,980,000</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Recovery Plan Act</dc:title>
  <dc:creator>Benjamin Marchant</dc:creator>
  <cp:lastModifiedBy>Benjamin Marchant</cp:lastModifiedBy>
  <cp:revision>20</cp:revision>
  <dcterms:created xsi:type="dcterms:W3CDTF">2021-11-18T21:32:32Z</dcterms:created>
  <dcterms:modified xsi:type="dcterms:W3CDTF">2021-12-16T19:11:31Z</dcterms:modified>
</cp:coreProperties>
</file>